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12192000"/>
  <p:notesSz cx="6858000" cy="11144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hTSsxkVeMflUnkDUobRcAcCwl+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d67a42fe6_0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fd67a42fe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d67a42fe6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fd67a42fe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d67a42fe6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fd67a42fe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d67a42fe6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fd67a42fe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d67a42fe6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fd67a42fe6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d67a42fe6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fd67a42fe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d67a42fe6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fd67a42fe6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d67a42fe6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fd67a42fe6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d67a42fe6_0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fd67a42fe6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d67a42fe6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fd67a42fe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d67a42fe6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fd67a42fe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fd67a42fe6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fd67a42fe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d67a42fe6_0_5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fd67a42fe6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fd67a42fe6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2fd67a42fe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fd67a42fe6_0_5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2fd67a42fe6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fd67a42fe6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fd67a42f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d67a42fe6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d67a42f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fd67a42fe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fd67a42f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fd67a42fe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fd67a42fe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fd67a42fe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2fd67a42fe6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fd67a42fe6_0_5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fd67a42fe6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d67a42fe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d67a42f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6"/>
          <p:cNvSpPr txBox="1"/>
          <p:nvPr>
            <p:ph type="ctrTitle"/>
          </p:nvPr>
        </p:nvSpPr>
        <p:spPr>
          <a:xfrm>
            <a:off x="301611" y="449070"/>
            <a:ext cx="113608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7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" name="Google Shape;12;p37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7"/>
          <p:cNvSpPr/>
          <p:nvPr/>
        </p:nvSpPr>
        <p:spPr>
          <a:xfrm>
            <a:off x="0" y="908759"/>
            <a:ext cx="12192000" cy="6382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8"/>
          <p:cNvSpPr txBox="1"/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0" Type="http://schemas.openxmlformats.org/officeDocument/2006/relationships/image" Target="../media/image28.png"/><Relationship Id="rId9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1" Type="http://schemas.openxmlformats.org/officeDocument/2006/relationships/image" Target="../media/image24.png"/><Relationship Id="rId10" Type="http://schemas.openxmlformats.org/officeDocument/2006/relationships/image" Target="../media/image22.png"/><Relationship Id="rId12" Type="http://schemas.openxmlformats.org/officeDocument/2006/relationships/image" Target="../media/image28.png"/><Relationship Id="rId9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Relationship Id="rId1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Relationship Id="rId15" Type="http://schemas.openxmlformats.org/officeDocument/2006/relationships/image" Target="../media/image5.png"/><Relationship Id="rId1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145/3444690" TargetMode="External"/><Relationship Id="rId10" Type="http://schemas.openxmlformats.org/officeDocument/2006/relationships/hyperlink" Target="https://doi.org/10.1109/ICDEW61823.2024.00018" TargetMode="External"/><Relationship Id="rId12" Type="http://schemas.openxmlformats.org/officeDocument/2006/relationships/hyperlink" Target="https://doi.org/10.1109/TKDE.2021.3112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hyperlink" Target="https://doi.org/10.1109/ICDEW61823.2024.00018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Relationship Id="rId8" Type="http://schemas.openxmlformats.org/officeDocument/2006/relationships/hyperlink" Target="https://doi.org/10.14778/3538598.3538602" TargetMode="External"/></Relationships>
</file>

<file path=ppt/slides/_rels/slide46.xml.rels><?xml version="1.0" encoding="UTF-8" standalone="yes"?><Relationships xmlns="http://schemas.openxmlformats.org/package/2006/relationships"><Relationship Id="rId10" Type="http://schemas.openxmlformats.org/officeDocument/2006/relationships/hyperlink" Target="https://doi.org/10.1007/s10618-023-00988-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hyperlink" Target="https://doi.org/10.1145/3444690" TargetMode="External"/><Relationship Id="rId7" Type="http://schemas.openxmlformats.org/officeDocument/2006/relationships/hyperlink" Target="https://doi.org/10.1145/3534678.3539339" TargetMode="External"/><Relationship Id="rId8" Type="http://schemas.openxmlformats.org/officeDocument/2006/relationships/hyperlink" Target="https://doi.org/10.14778/3551793.3551830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/>
          <p:nvPr>
            <p:ph type="ctrTitle"/>
          </p:nvPr>
        </p:nvSpPr>
        <p:spPr>
          <a:xfrm>
            <a:off x="1473616" y="692100"/>
            <a:ext cx="9244768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de-DE" sz="4000">
                <a:latin typeface="Arial"/>
                <a:ea typeface="Arial"/>
                <a:cs typeface="Arial"/>
                <a:sym typeface="Arial"/>
              </a:rPr>
              <a:t>Detecting Subsequence Anomalies</a:t>
            </a:r>
            <a:endParaRPr b="1"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de-DE" sz="4000">
                <a:latin typeface="Arial"/>
                <a:ea typeface="Arial"/>
                <a:cs typeface="Arial"/>
                <a:sym typeface="Arial"/>
              </a:rPr>
              <a:t>in Time Series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"/>
          <p:cNvSpPr txBox="1"/>
          <p:nvPr>
            <p:ph idx="1" type="subTitle"/>
          </p:nvPr>
        </p:nvSpPr>
        <p:spPr>
          <a:xfrm>
            <a:off x="1594959" y="447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 Schmidl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sebastian.schmidl@hpi.de</a:t>
            </a:r>
            <a:endParaRPr/>
          </a:p>
        </p:txBody>
      </p:sp>
      <p:sp>
        <p:nvSpPr>
          <p:cNvPr id="25" name="Google Shape;25;p1"/>
          <p:cNvSpPr txBox="1"/>
          <p:nvPr>
            <p:ph idx="2" type="subTitle"/>
          </p:nvPr>
        </p:nvSpPr>
        <p:spPr>
          <a:xfrm>
            <a:off x="1594959" y="564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Hasso Plattner Institute (HPI)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Potsdam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Germany</a:t>
            </a:r>
            <a:endParaRPr sz="1600"/>
          </a:p>
        </p:txBody>
      </p:sp>
      <p:sp>
        <p:nvSpPr>
          <p:cNvPr id="26" name="Google Shape;26;p1"/>
          <p:cNvSpPr txBox="1"/>
          <p:nvPr/>
        </p:nvSpPr>
        <p:spPr>
          <a:xfrm>
            <a:off x="7090924" y="0"/>
            <a:ext cx="51010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ECML/PKDD 2024 Tutorial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Introduction to Machine Learning from Time Series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5041166" y="447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Phillip Wenig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phillip.wenig@hpi.de</a:t>
            </a:r>
            <a:endParaRPr/>
          </a:p>
        </p:txBody>
      </p:sp>
      <p:sp>
        <p:nvSpPr>
          <p:cNvPr id="28" name="Google Shape;28;p1"/>
          <p:cNvSpPr txBox="1"/>
          <p:nvPr/>
        </p:nvSpPr>
        <p:spPr>
          <a:xfrm>
            <a:off x="8487373" y="564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</a:rPr>
              <a:t>Big Data Analytics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Philllipps-University of Marburg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Germany</a:t>
            </a:r>
            <a:endParaRPr sz="1600"/>
          </a:p>
        </p:txBody>
      </p:sp>
      <p:sp>
        <p:nvSpPr>
          <p:cNvPr id="29" name="Google Shape;29;p1"/>
          <p:cNvSpPr txBox="1"/>
          <p:nvPr/>
        </p:nvSpPr>
        <p:spPr>
          <a:xfrm>
            <a:off x="8487372" y="447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Thorsten Papenbrock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papenbrock@uni-marburg.de</a:t>
            </a:r>
            <a:endParaRPr/>
          </a:p>
        </p:txBody>
      </p:sp>
      <p:sp>
        <p:nvSpPr>
          <p:cNvPr id="30" name="Google Shape;30;p1"/>
          <p:cNvSpPr txBox="1"/>
          <p:nvPr/>
        </p:nvSpPr>
        <p:spPr>
          <a:xfrm>
            <a:off x="5041166" y="564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Hasso Plattner Institute (HPI)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Potsdam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Germany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92" y="286354"/>
            <a:ext cx="2715325" cy="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590" y="292387"/>
            <a:ext cx="1702800" cy="965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black hoodie&#10;&#10;Description automatically generated" id="33" name="Google Shape;33;p1"/>
          <p:cNvPicPr preferRelativeResize="0"/>
          <p:nvPr/>
        </p:nvPicPr>
        <p:blipFill rotWithShape="1">
          <a:blip r:embed="rId5">
            <a:alphaModFix/>
          </a:blip>
          <a:srcRect b="0" l="11333" r="11334" t="0"/>
          <a:stretch/>
        </p:blipFill>
        <p:spPr>
          <a:xfrm>
            <a:off x="385590" y="4410139"/>
            <a:ext cx="1197572" cy="119631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4" name="Google Shape;3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18944" y="2325914"/>
            <a:ext cx="1172515" cy="88247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Learning Type</a:t>
            </a:r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450000" y="1739180"/>
            <a:ext cx="11293294" cy="5020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(Type I </a:t>
            </a:r>
            <a:r>
              <a:rPr b="0" i="0" lang="de-DE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[a]</a:t>
            </a: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Supervised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(Type II </a:t>
            </a:r>
            <a:r>
              <a:rPr b="0" i="0" lang="de-DE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[a]</a:t>
            </a: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Semi-Supervised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(Type III </a:t>
            </a:r>
            <a:r>
              <a:rPr b="0" i="0" lang="de-DE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[a]</a:t>
            </a: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4892512" y="1092764"/>
            <a:ext cx="13965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164" name="Google Shape;164;p7"/>
          <p:cNvSpPr txBox="1"/>
          <p:nvPr/>
        </p:nvSpPr>
        <p:spPr>
          <a:xfrm>
            <a:off x="8563462" y="1092764"/>
            <a:ext cx="12779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5173899" y="1933467"/>
            <a:ext cx="847048" cy="4290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63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4">
            <a:alphaModFix/>
          </a:blip>
          <a:srcRect b="0" l="14398" r="51732" t="31964"/>
          <a:stretch/>
        </p:blipFill>
        <p:spPr>
          <a:xfrm>
            <a:off x="7721065" y="1641716"/>
            <a:ext cx="2962709" cy="111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5">
            <a:alphaModFix/>
          </a:blip>
          <a:srcRect b="44590" l="21601" r="45151" t="21805"/>
          <a:stretch/>
        </p:blipFill>
        <p:spPr>
          <a:xfrm>
            <a:off x="4116069" y="3412815"/>
            <a:ext cx="2962708" cy="107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4">
            <a:alphaModFix/>
          </a:blip>
          <a:srcRect b="0" l="2193" r="66167" t="0"/>
          <a:stretch/>
        </p:blipFill>
        <p:spPr>
          <a:xfrm>
            <a:off x="4102784" y="4668236"/>
            <a:ext cx="2975993" cy="163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14398" r="51732" t="0"/>
          <a:stretch/>
        </p:blipFill>
        <p:spPr>
          <a:xfrm>
            <a:off x="7721065" y="2847287"/>
            <a:ext cx="2962709" cy="163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4">
            <a:alphaModFix/>
          </a:blip>
          <a:srcRect b="0" l="14398" r="51732" t="0"/>
          <a:stretch/>
        </p:blipFill>
        <p:spPr>
          <a:xfrm>
            <a:off x="7721065" y="4668236"/>
            <a:ext cx="2962709" cy="16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 txBox="1"/>
          <p:nvPr/>
        </p:nvSpPr>
        <p:spPr>
          <a:xfrm>
            <a:off x="448706" y="6420899"/>
            <a:ext cx="599972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[a] Victoria J. Hodge and Jim Austin. 2004. A Survey of Outlier Detection Methodologies. Artificial Intelligence Review, 22, 2, 85–126. doi: 10.1007/s10462-004-4304-y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d67a42fe6_0_323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Family</a:t>
            </a:r>
            <a:endParaRPr/>
          </a:p>
        </p:txBody>
      </p:sp>
      <p:sp>
        <p:nvSpPr>
          <p:cNvPr id="178" name="Google Shape;178;g2fd67a42fe6_0_323"/>
          <p:cNvSpPr txBox="1"/>
          <p:nvPr>
            <p:ph idx="1" type="body"/>
          </p:nvPr>
        </p:nvSpPr>
        <p:spPr>
          <a:xfrm>
            <a:off x="1431312" y="1460248"/>
            <a:ext cx="68772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Isolation Tree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fd67a42fe6_0_323"/>
          <p:cNvPicPr preferRelativeResize="0"/>
          <p:nvPr/>
        </p:nvPicPr>
        <p:blipFill rotWithShape="1">
          <a:blip r:embed="rId3">
            <a:alphaModFix/>
          </a:blip>
          <a:srcRect b="0" l="0" r="5249" t="0"/>
          <a:stretch/>
        </p:blipFill>
        <p:spPr>
          <a:xfrm>
            <a:off x="939234" y="4965906"/>
            <a:ext cx="288322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fd67a42fe6_0_323"/>
          <p:cNvPicPr preferRelativeResize="0"/>
          <p:nvPr/>
        </p:nvPicPr>
        <p:blipFill rotWithShape="1">
          <a:blip r:embed="rId4">
            <a:alphaModFix/>
          </a:blip>
          <a:srcRect b="0" l="0" r="6402" t="0"/>
          <a:stretch/>
        </p:blipFill>
        <p:spPr>
          <a:xfrm>
            <a:off x="939982" y="3268802"/>
            <a:ext cx="287574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fd67a42fe6_0_323"/>
          <p:cNvPicPr preferRelativeResize="0"/>
          <p:nvPr/>
        </p:nvPicPr>
        <p:blipFill rotWithShape="1">
          <a:blip r:embed="rId5">
            <a:alphaModFix/>
          </a:blip>
          <a:srcRect b="0" l="0" r="5490" t="0"/>
          <a:stretch/>
        </p:blipFill>
        <p:spPr>
          <a:xfrm>
            <a:off x="939982" y="157169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fd67a42fe6_0_323"/>
          <p:cNvPicPr preferRelativeResize="0"/>
          <p:nvPr/>
        </p:nvPicPr>
        <p:blipFill rotWithShape="1">
          <a:blip r:embed="rId6">
            <a:alphaModFix/>
          </a:blip>
          <a:srcRect b="0" l="0" r="6794" t="0"/>
          <a:stretch/>
        </p:blipFill>
        <p:spPr>
          <a:xfrm>
            <a:off x="939982" y="242025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fd67a42fe6_0_323"/>
          <p:cNvPicPr preferRelativeResize="0"/>
          <p:nvPr/>
        </p:nvPicPr>
        <p:blipFill rotWithShape="1">
          <a:blip r:embed="rId7">
            <a:alphaModFix/>
          </a:blip>
          <a:srcRect b="0" l="0" r="5793" t="0"/>
          <a:stretch/>
        </p:blipFill>
        <p:spPr>
          <a:xfrm>
            <a:off x="939234" y="581445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fd67a42fe6_0_323"/>
          <p:cNvPicPr preferRelativeResize="0"/>
          <p:nvPr/>
        </p:nvPicPr>
        <p:blipFill rotWithShape="1">
          <a:blip r:embed="rId8">
            <a:alphaModFix/>
          </a:blip>
          <a:srcRect b="0" l="0" r="5258" t="0"/>
          <a:stretch/>
        </p:blipFill>
        <p:spPr>
          <a:xfrm>
            <a:off x="939234" y="4117354"/>
            <a:ext cx="288288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fd67a42fe6_0_323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d67a42fe6_0_201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Family</a:t>
            </a:r>
            <a:endParaRPr/>
          </a:p>
        </p:txBody>
      </p:sp>
      <p:sp>
        <p:nvSpPr>
          <p:cNvPr id="191" name="Google Shape;191;g2fd67a42fe6_0_201"/>
          <p:cNvSpPr txBox="1"/>
          <p:nvPr>
            <p:ph idx="1" type="body"/>
          </p:nvPr>
        </p:nvSpPr>
        <p:spPr>
          <a:xfrm>
            <a:off x="1431312" y="1460248"/>
            <a:ext cx="68772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2fd67a42fe6_0_201"/>
          <p:cNvPicPr preferRelativeResize="0"/>
          <p:nvPr/>
        </p:nvPicPr>
        <p:blipFill rotWithShape="1">
          <a:blip r:embed="rId3">
            <a:alphaModFix/>
          </a:blip>
          <a:srcRect b="0" l="0" r="5490" t="0"/>
          <a:stretch/>
        </p:blipFill>
        <p:spPr>
          <a:xfrm>
            <a:off x="939982" y="1571698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fd67a42fe6_0_20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A picture containing device, gauge&#10;&#10;Description automatically generated" id="194" name="Google Shape;194;g2fd67a42fe6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3559" y="1374694"/>
            <a:ext cx="1974194" cy="662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fd67a42fe6_0_201"/>
          <p:cNvSpPr/>
          <p:nvPr/>
        </p:nvSpPr>
        <p:spPr>
          <a:xfrm>
            <a:off x="6066352" y="1383513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ARIMA, DeepAnT, DeepNAP, HealthESN, LSTM-AD, MedianMethod, MTAD-GAT, NumentaHTM, NoveltySVR, OceanWNN, RBForest, RForest, SARIMA, Telemanom, Torsk, Triple ES, XGBoosting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d67a42fe6_0_121"/>
          <p:cNvSpPr txBox="1"/>
          <p:nvPr>
            <p:ph idx="1" type="body"/>
          </p:nvPr>
        </p:nvSpPr>
        <p:spPr>
          <a:xfrm>
            <a:off x="415600" y="1164777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Methods try to </a:t>
            </a:r>
            <a:r>
              <a:rPr b="1" lang="de-DE" sz="2000"/>
              <a:t>forecast the next point or sequence of points</a:t>
            </a:r>
            <a:r>
              <a:rPr lang="de-DE" sz="2000"/>
              <a:t> based on previous window</a:t>
            </a:r>
            <a:endParaRPr sz="21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lang="de-DE" sz="2100"/>
              <a:t>Anomaly score = </a:t>
            </a:r>
            <a:r>
              <a:rPr b="1" lang="de-DE" sz="2100">
                <a:solidFill>
                  <a:schemeClr val="accent2"/>
                </a:solidFill>
              </a:rPr>
              <a:t>prediction error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201" name="Google Shape;201;g2fd67a42fe6_0_121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Forecasting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202" name="Google Shape;202;g2fd67a42fe6_0_121"/>
          <p:cNvPicPr preferRelativeResize="0"/>
          <p:nvPr/>
        </p:nvPicPr>
        <p:blipFill rotWithShape="1">
          <a:blip r:embed="rId3">
            <a:alphaModFix/>
          </a:blip>
          <a:srcRect b="16752" l="3709" r="50207" t="10757"/>
          <a:stretch/>
        </p:blipFill>
        <p:spPr>
          <a:xfrm>
            <a:off x="1336750" y="2815138"/>
            <a:ext cx="9054099" cy="18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fd67a42fe6_0_12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4" name="Google Shape;204;g2fd67a42fe6_0_121"/>
          <p:cNvSpPr/>
          <p:nvPr/>
        </p:nvSpPr>
        <p:spPr>
          <a:xfrm>
            <a:off x="1336754" y="28367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fd67a42fe6_0_121"/>
          <p:cNvSpPr txBox="1"/>
          <p:nvPr/>
        </p:nvSpPr>
        <p:spPr>
          <a:xfrm rot="1523">
            <a:off x="646425" y="2398788"/>
            <a:ext cx="203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dk1"/>
                </a:solidFill>
              </a:rPr>
              <a:t>window</a:t>
            </a:r>
            <a:r>
              <a:rPr b="1" i="0" lang="de-DE" sz="14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length m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6" name="Google Shape;206;g2fd67a42fe6_0_121"/>
          <p:cNvCxnSpPr/>
          <p:nvPr/>
        </p:nvCxnSpPr>
        <p:spPr>
          <a:xfrm flipH="1" rot="10800000">
            <a:off x="1531500" y="3742025"/>
            <a:ext cx="2629800" cy="2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07" name="Google Shape;207;g2fd67a42fe6_0_121"/>
          <p:cNvCxnSpPr/>
          <p:nvPr/>
        </p:nvCxnSpPr>
        <p:spPr>
          <a:xfrm flipH="1" rot="5400000">
            <a:off x="1423459" y="4205986"/>
            <a:ext cx="707700" cy="376200"/>
          </a:xfrm>
          <a:prstGeom prst="curvedConnector3">
            <a:avLst>
              <a:gd fmla="val -80393" name="adj1"/>
            </a:avLst>
          </a:prstGeom>
          <a:noFill/>
          <a:ln cap="flat" cmpd="sng" w="28575">
            <a:solidFill>
              <a:srgbClr val="EB792A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08" name="Google Shape;208;g2fd67a42fe6_0_121"/>
          <p:cNvSpPr/>
          <p:nvPr/>
        </p:nvSpPr>
        <p:spPr>
          <a:xfrm>
            <a:off x="1882513" y="4242576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g2fd67a42fe6_0_121"/>
          <p:cNvPicPr preferRelativeResize="0"/>
          <p:nvPr/>
        </p:nvPicPr>
        <p:blipFill rotWithShape="1">
          <a:blip r:embed="rId4">
            <a:alphaModFix/>
          </a:blip>
          <a:srcRect b="0" l="0" r="5490" t="0"/>
          <a:stretch/>
        </p:blipFill>
        <p:spPr>
          <a:xfrm>
            <a:off x="127607" y="341073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fd67a42fe6_0_121"/>
          <p:cNvSpPr/>
          <p:nvPr/>
        </p:nvSpPr>
        <p:spPr>
          <a:xfrm>
            <a:off x="1872025" y="4021896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fd67a42fe6_0_121"/>
          <p:cNvSpPr/>
          <p:nvPr/>
        </p:nvSpPr>
        <p:spPr>
          <a:xfrm>
            <a:off x="1911409" y="4519336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fd67a42fe6_0_121"/>
          <p:cNvSpPr/>
          <p:nvPr/>
        </p:nvSpPr>
        <p:spPr>
          <a:xfrm>
            <a:off x="1985041" y="4155031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fd67a42fe6_0_121"/>
          <p:cNvSpPr/>
          <p:nvPr/>
        </p:nvSpPr>
        <p:spPr>
          <a:xfrm>
            <a:off x="2015649" y="3811703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fd67a42fe6_0_121"/>
          <p:cNvSpPr/>
          <p:nvPr/>
        </p:nvSpPr>
        <p:spPr>
          <a:xfrm>
            <a:off x="8270954" y="28367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g2fd67a42fe6_0_121"/>
          <p:cNvCxnSpPr/>
          <p:nvPr/>
        </p:nvCxnSpPr>
        <p:spPr>
          <a:xfrm flipH="1" rot="5400000">
            <a:off x="8357659" y="4205986"/>
            <a:ext cx="707700" cy="376200"/>
          </a:xfrm>
          <a:prstGeom prst="curvedConnector3">
            <a:avLst>
              <a:gd fmla="val -80393" name="adj1"/>
            </a:avLst>
          </a:prstGeom>
          <a:noFill/>
          <a:ln cap="flat" cmpd="sng" w="28575">
            <a:solidFill>
              <a:srgbClr val="EB792A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6" name="Google Shape;216;g2fd67a42fe6_0_121"/>
          <p:cNvSpPr/>
          <p:nvPr/>
        </p:nvSpPr>
        <p:spPr>
          <a:xfrm>
            <a:off x="8816713" y="4242576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fd67a42fe6_0_121"/>
          <p:cNvSpPr/>
          <p:nvPr/>
        </p:nvSpPr>
        <p:spPr>
          <a:xfrm>
            <a:off x="8806225" y="4021896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fd67a42fe6_0_121"/>
          <p:cNvSpPr/>
          <p:nvPr/>
        </p:nvSpPr>
        <p:spPr>
          <a:xfrm>
            <a:off x="8845609" y="4519336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fd67a42fe6_0_121"/>
          <p:cNvSpPr/>
          <p:nvPr/>
        </p:nvSpPr>
        <p:spPr>
          <a:xfrm>
            <a:off x="8919241" y="4155031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fd67a42fe6_0_121"/>
          <p:cNvSpPr/>
          <p:nvPr/>
        </p:nvSpPr>
        <p:spPr>
          <a:xfrm>
            <a:off x="8949849" y="3811703"/>
            <a:ext cx="108000" cy="108000"/>
          </a:xfrm>
          <a:prstGeom prst="ellipse">
            <a:avLst/>
          </a:prstGeom>
          <a:solidFill>
            <a:srgbClr val="EB7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fd67a42fe6_0_121"/>
          <p:cNvSpPr/>
          <p:nvPr/>
        </p:nvSpPr>
        <p:spPr>
          <a:xfrm>
            <a:off x="1319575" y="5577158"/>
            <a:ext cx="8967425" cy="848400"/>
          </a:xfrm>
          <a:custGeom>
            <a:rect b="b" l="l" r="r" t="t"/>
            <a:pathLst>
              <a:path extrusionOk="0" h="33936" w="358697">
                <a:moveTo>
                  <a:pt x="0" y="31131"/>
                </a:moveTo>
                <a:cubicBezTo>
                  <a:pt x="14521" y="31131"/>
                  <a:pt x="29449" y="36192"/>
                  <a:pt x="43537" y="32672"/>
                </a:cubicBezTo>
                <a:cubicBezTo>
                  <a:pt x="55191" y="29760"/>
                  <a:pt x="67391" y="29740"/>
                  <a:pt x="79368" y="28819"/>
                </a:cubicBezTo>
                <a:cubicBezTo>
                  <a:pt x="92695" y="27794"/>
                  <a:pt x="106300" y="32824"/>
                  <a:pt x="119438" y="30360"/>
                </a:cubicBezTo>
                <a:cubicBezTo>
                  <a:pt x="132500" y="27910"/>
                  <a:pt x="145831" y="26508"/>
                  <a:pt x="159121" y="26508"/>
                </a:cubicBezTo>
                <a:cubicBezTo>
                  <a:pt x="168856" y="26508"/>
                  <a:pt x="178416" y="29142"/>
                  <a:pt x="188018" y="30746"/>
                </a:cubicBezTo>
                <a:cubicBezTo>
                  <a:pt x="200954" y="32907"/>
                  <a:pt x="214201" y="28819"/>
                  <a:pt x="227316" y="28819"/>
                </a:cubicBezTo>
                <a:cubicBezTo>
                  <a:pt x="232862" y="28819"/>
                  <a:pt x="238392" y="31144"/>
                  <a:pt x="243883" y="30360"/>
                </a:cubicBezTo>
                <a:cubicBezTo>
                  <a:pt x="254406" y="28858"/>
                  <a:pt x="268713" y="32314"/>
                  <a:pt x="275091" y="23811"/>
                </a:cubicBezTo>
                <a:cubicBezTo>
                  <a:pt x="281170" y="15708"/>
                  <a:pt x="284529" y="-2153"/>
                  <a:pt x="294355" y="308"/>
                </a:cubicBezTo>
                <a:cubicBezTo>
                  <a:pt x="301184" y="2019"/>
                  <a:pt x="304595" y="10442"/>
                  <a:pt x="307455" y="16876"/>
                </a:cubicBezTo>
                <a:cubicBezTo>
                  <a:pt x="309104" y="20587"/>
                  <a:pt x="308435" y="25562"/>
                  <a:pt x="311307" y="28434"/>
                </a:cubicBezTo>
                <a:cubicBezTo>
                  <a:pt x="317074" y="34201"/>
                  <a:pt x="327738" y="33758"/>
                  <a:pt x="335580" y="31516"/>
                </a:cubicBezTo>
                <a:cubicBezTo>
                  <a:pt x="342993" y="29397"/>
                  <a:pt x="350987" y="32287"/>
                  <a:pt x="358697" y="32287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d67a42fe6_0_176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Family</a:t>
            </a:r>
            <a:endParaRPr/>
          </a:p>
        </p:txBody>
      </p:sp>
      <p:sp>
        <p:nvSpPr>
          <p:cNvPr id="227" name="Google Shape;227;g2fd67a42fe6_0_176"/>
          <p:cNvSpPr txBox="1"/>
          <p:nvPr>
            <p:ph idx="1" type="body"/>
          </p:nvPr>
        </p:nvSpPr>
        <p:spPr>
          <a:xfrm>
            <a:off x="1431312" y="1460248"/>
            <a:ext cx="68772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evice, gauge&#10;&#10;Description automatically generated" id="228" name="Google Shape;228;g2fd67a42fe6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559" y="1374694"/>
            <a:ext cx="1974194" cy="66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fd67a42fe6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786" y="2215436"/>
            <a:ext cx="2055739" cy="68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fd67a42fe6_0_176"/>
          <p:cNvPicPr preferRelativeResize="0"/>
          <p:nvPr/>
        </p:nvPicPr>
        <p:blipFill rotWithShape="1">
          <a:blip r:embed="rId5">
            <a:alphaModFix/>
          </a:blip>
          <a:srcRect b="0" l="0" r="5490" t="0"/>
          <a:stretch/>
        </p:blipFill>
        <p:spPr>
          <a:xfrm>
            <a:off x="939982" y="157169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fd67a42fe6_0_176"/>
          <p:cNvPicPr preferRelativeResize="0"/>
          <p:nvPr/>
        </p:nvPicPr>
        <p:blipFill rotWithShape="1">
          <a:blip r:embed="rId6">
            <a:alphaModFix/>
          </a:blip>
          <a:srcRect b="0" l="0" r="6794" t="0"/>
          <a:stretch/>
        </p:blipFill>
        <p:spPr>
          <a:xfrm>
            <a:off x="939982" y="2420250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fd67a42fe6_0_176"/>
          <p:cNvSpPr/>
          <p:nvPr/>
        </p:nvSpPr>
        <p:spPr>
          <a:xfrm>
            <a:off x="6066352" y="1383513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ARIMA, DeepAnT, DeepNAP, HealthESN, LSTM-AD, MedianMethod, MTAD-GAT, NumentaHTM, NoveltySVR, OceanWNN, RBForest, RForest, SARIMA, Telemanom, Torsk, Triple ES, XGBoosting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fd67a42fe6_0_176"/>
          <p:cNvSpPr/>
          <p:nvPr/>
        </p:nvSpPr>
        <p:spPr>
          <a:xfrm>
            <a:off x="6066352" y="2237406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AE, Bagel, DAE, Donut, EncDec-AD, FFT, IE-CAE, LSTM-VAE, MSCRED, OmniAnomaly, PCI, PCC, RobustPCA, SR, SR-CNN, TAnoGan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d67a42fe6_0_374"/>
          <p:cNvSpPr txBox="1"/>
          <p:nvPr>
            <p:ph idx="1" type="body"/>
          </p:nvPr>
        </p:nvSpPr>
        <p:spPr>
          <a:xfrm>
            <a:off x="415600" y="1164777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Training: </a:t>
            </a:r>
            <a:r>
              <a:rPr lang="de-DE" sz="2000"/>
              <a:t>Methods build normal model by </a:t>
            </a:r>
            <a:r>
              <a:rPr lang="de-DE" sz="2000"/>
              <a:t>encoding normal subsequences in latent space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Testing: M</a:t>
            </a:r>
            <a:r>
              <a:rPr lang="de-DE" sz="2000"/>
              <a:t>ethods try to </a:t>
            </a:r>
            <a:r>
              <a:rPr b="1" lang="de-DE" sz="2000"/>
              <a:t>reconstruct subsequences from latent space</a:t>
            </a:r>
            <a:endParaRPr b="1" sz="20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lang="de-DE" sz="2100"/>
              <a:t>Anomaly score = </a:t>
            </a:r>
            <a:r>
              <a:rPr b="1" lang="de-DE" sz="2100">
                <a:solidFill>
                  <a:schemeClr val="accent2"/>
                </a:solidFill>
              </a:rPr>
              <a:t>reconstruction</a:t>
            </a:r>
            <a:r>
              <a:rPr b="1" lang="de-DE" sz="2100">
                <a:solidFill>
                  <a:schemeClr val="accent2"/>
                </a:solidFill>
              </a:rPr>
              <a:t> error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239" name="Google Shape;239;g2fd67a42fe6_0_374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Reconstruction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240" name="Google Shape;240;g2fd67a42fe6_0_374"/>
          <p:cNvPicPr preferRelativeResize="0"/>
          <p:nvPr/>
        </p:nvPicPr>
        <p:blipFill rotWithShape="1">
          <a:blip r:embed="rId3">
            <a:alphaModFix/>
          </a:blip>
          <a:srcRect b="16752" l="3709" r="50207" t="10757"/>
          <a:stretch/>
        </p:blipFill>
        <p:spPr>
          <a:xfrm>
            <a:off x="1336750" y="2967538"/>
            <a:ext cx="9054099" cy="18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fd67a42fe6_0_374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2" name="Google Shape;242;g2fd67a42fe6_0_374"/>
          <p:cNvSpPr/>
          <p:nvPr/>
        </p:nvSpPr>
        <p:spPr>
          <a:xfrm>
            <a:off x="1336754" y="29891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fd67a42fe6_0_374"/>
          <p:cNvSpPr txBox="1"/>
          <p:nvPr/>
        </p:nvSpPr>
        <p:spPr>
          <a:xfrm rot="1523">
            <a:off x="646425" y="2551188"/>
            <a:ext cx="203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dk1"/>
                </a:solidFill>
              </a:rPr>
              <a:t>window</a:t>
            </a:r>
            <a:r>
              <a:rPr b="1" i="0" lang="de-DE" sz="14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length m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4" name="Google Shape;244;g2fd67a42fe6_0_374"/>
          <p:cNvCxnSpPr/>
          <p:nvPr/>
        </p:nvCxnSpPr>
        <p:spPr>
          <a:xfrm flipH="1" rot="10800000">
            <a:off x="1531500" y="3894425"/>
            <a:ext cx="2629800" cy="2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45" name="Google Shape;245;g2fd67a42fe6_0_374"/>
          <p:cNvSpPr/>
          <p:nvPr/>
        </p:nvSpPr>
        <p:spPr>
          <a:xfrm>
            <a:off x="1471975" y="6113552"/>
            <a:ext cx="8967425" cy="616787"/>
          </a:xfrm>
          <a:custGeom>
            <a:rect b="b" l="l" r="r" t="t"/>
            <a:pathLst>
              <a:path extrusionOk="0" h="33936" w="358697">
                <a:moveTo>
                  <a:pt x="0" y="31131"/>
                </a:moveTo>
                <a:cubicBezTo>
                  <a:pt x="14521" y="31131"/>
                  <a:pt x="29449" y="36192"/>
                  <a:pt x="43537" y="32672"/>
                </a:cubicBezTo>
                <a:cubicBezTo>
                  <a:pt x="55191" y="29760"/>
                  <a:pt x="67391" y="29740"/>
                  <a:pt x="79368" y="28819"/>
                </a:cubicBezTo>
                <a:cubicBezTo>
                  <a:pt x="92695" y="27794"/>
                  <a:pt x="106300" y="32824"/>
                  <a:pt x="119438" y="30360"/>
                </a:cubicBezTo>
                <a:cubicBezTo>
                  <a:pt x="132500" y="27910"/>
                  <a:pt x="145831" y="26508"/>
                  <a:pt x="159121" y="26508"/>
                </a:cubicBezTo>
                <a:cubicBezTo>
                  <a:pt x="168856" y="26508"/>
                  <a:pt x="178416" y="29142"/>
                  <a:pt x="188018" y="30746"/>
                </a:cubicBezTo>
                <a:cubicBezTo>
                  <a:pt x="200954" y="32907"/>
                  <a:pt x="214201" y="28819"/>
                  <a:pt x="227316" y="28819"/>
                </a:cubicBezTo>
                <a:cubicBezTo>
                  <a:pt x="232862" y="28819"/>
                  <a:pt x="238392" y="31144"/>
                  <a:pt x="243883" y="30360"/>
                </a:cubicBezTo>
                <a:cubicBezTo>
                  <a:pt x="254406" y="28858"/>
                  <a:pt x="268713" y="32314"/>
                  <a:pt x="275091" y="23811"/>
                </a:cubicBezTo>
                <a:cubicBezTo>
                  <a:pt x="281170" y="15708"/>
                  <a:pt x="284529" y="-2153"/>
                  <a:pt x="294355" y="308"/>
                </a:cubicBezTo>
                <a:cubicBezTo>
                  <a:pt x="301184" y="2019"/>
                  <a:pt x="304595" y="10442"/>
                  <a:pt x="307455" y="16876"/>
                </a:cubicBezTo>
                <a:cubicBezTo>
                  <a:pt x="309104" y="20587"/>
                  <a:pt x="308435" y="25562"/>
                  <a:pt x="311307" y="28434"/>
                </a:cubicBezTo>
                <a:cubicBezTo>
                  <a:pt x="317074" y="34201"/>
                  <a:pt x="327738" y="33758"/>
                  <a:pt x="335580" y="31516"/>
                </a:cubicBezTo>
                <a:cubicBezTo>
                  <a:pt x="342993" y="29397"/>
                  <a:pt x="350987" y="32287"/>
                  <a:pt x="358697" y="32287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46" name="Google Shape;246;g2fd67a42fe6_0_374"/>
          <p:cNvPicPr preferRelativeResize="0"/>
          <p:nvPr/>
        </p:nvPicPr>
        <p:blipFill rotWithShape="1">
          <a:blip r:embed="rId4">
            <a:alphaModFix/>
          </a:blip>
          <a:srcRect b="0" l="0" r="6794" t="0"/>
          <a:stretch/>
        </p:blipFill>
        <p:spPr>
          <a:xfrm>
            <a:off x="127607" y="34107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plot (1).png" id="247" name="Google Shape;247;g2fd67a42fe6_0_374"/>
          <p:cNvPicPr preferRelativeResize="0"/>
          <p:nvPr/>
        </p:nvPicPr>
        <p:blipFill rotWithShape="1">
          <a:blip r:embed="rId3">
            <a:alphaModFix/>
          </a:blip>
          <a:srcRect b="16752" l="4257" r="93084" t="10757"/>
          <a:stretch/>
        </p:blipFill>
        <p:spPr>
          <a:xfrm>
            <a:off x="1428300" y="4953000"/>
            <a:ext cx="339202" cy="103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fd67a42fe6_0_374"/>
          <p:cNvSpPr/>
          <p:nvPr/>
        </p:nvSpPr>
        <p:spPr>
          <a:xfrm>
            <a:off x="1426350" y="5017147"/>
            <a:ext cx="334325" cy="939100"/>
          </a:xfrm>
          <a:custGeom>
            <a:rect b="b" l="l" r="r" t="t"/>
            <a:pathLst>
              <a:path extrusionOk="0" h="37564" w="13373">
                <a:moveTo>
                  <a:pt x="0" y="1198"/>
                </a:moveTo>
                <a:cubicBezTo>
                  <a:pt x="3021" y="10282"/>
                  <a:pt x="1702" y="20273"/>
                  <a:pt x="2886" y="29773"/>
                </a:cubicBezTo>
                <a:cubicBezTo>
                  <a:pt x="3204" y="32326"/>
                  <a:pt x="1931" y="36224"/>
                  <a:pt x="4233" y="37374"/>
                </a:cubicBezTo>
                <a:cubicBezTo>
                  <a:pt x="7137" y="38825"/>
                  <a:pt x="6254" y="31095"/>
                  <a:pt x="6254" y="27849"/>
                </a:cubicBezTo>
                <a:cubicBezTo>
                  <a:pt x="6254" y="20037"/>
                  <a:pt x="6922" y="12221"/>
                  <a:pt x="7889" y="4469"/>
                </a:cubicBezTo>
                <a:cubicBezTo>
                  <a:pt x="8076" y="2969"/>
                  <a:pt x="7978" y="-699"/>
                  <a:pt x="9236" y="139"/>
                </a:cubicBezTo>
                <a:cubicBezTo>
                  <a:pt x="11834" y="1870"/>
                  <a:pt x="10390" y="6278"/>
                  <a:pt x="10776" y="9376"/>
                </a:cubicBezTo>
                <a:cubicBezTo>
                  <a:pt x="11880" y="18233"/>
                  <a:pt x="10246" y="27667"/>
                  <a:pt x="13373" y="36027"/>
                </a:cubicBezTo>
              </a:path>
            </a:pathLst>
          </a:custGeom>
          <a:noFill/>
          <a:ln cap="flat" cmpd="sng" w="19050">
            <a:solidFill>
              <a:srgbClr val="EB792A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descr="newplot (1).png" id="249" name="Google Shape;249;g2fd67a42fe6_0_374"/>
          <p:cNvPicPr preferRelativeResize="0"/>
          <p:nvPr/>
        </p:nvPicPr>
        <p:blipFill rotWithShape="1">
          <a:blip r:embed="rId3">
            <a:alphaModFix/>
          </a:blip>
          <a:srcRect b="17426" l="40937" r="56404" t="10083"/>
          <a:stretch/>
        </p:blipFill>
        <p:spPr>
          <a:xfrm>
            <a:off x="8743500" y="4953000"/>
            <a:ext cx="339202" cy="103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fd67a42fe6_0_374"/>
          <p:cNvSpPr/>
          <p:nvPr/>
        </p:nvSpPr>
        <p:spPr>
          <a:xfrm>
            <a:off x="8767225" y="5017147"/>
            <a:ext cx="334325" cy="939100"/>
          </a:xfrm>
          <a:custGeom>
            <a:rect b="b" l="l" r="r" t="t"/>
            <a:pathLst>
              <a:path extrusionOk="0" h="37564" w="13373">
                <a:moveTo>
                  <a:pt x="0" y="1198"/>
                </a:moveTo>
                <a:cubicBezTo>
                  <a:pt x="3021" y="10282"/>
                  <a:pt x="1702" y="20273"/>
                  <a:pt x="2886" y="29773"/>
                </a:cubicBezTo>
                <a:cubicBezTo>
                  <a:pt x="3204" y="32326"/>
                  <a:pt x="1931" y="36224"/>
                  <a:pt x="4233" y="37374"/>
                </a:cubicBezTo>
                <a:cubicBezTo>
                  <a:pt x="7137" y="38825"/>
                  <a:pt x="6254" y="31095"/>
                  <a:pt x="6254" y="27849"/>
                </a:cubicBezTo>
                <a:cubicBezTo>
                  <a:pt x="6254" y="20037"/>
                  <a:pt x="6922" y="12221"/>
                  <a:pt x="7889" y="4469"/>
                </a:cubicBezTo>
                <a:cubicBezTo>
                  <a:pt x="8076" y="2969"/>
                  <a:pt x="7978" y="-699"/>
                  <a:pt x="9236" y="139"/>
                </a:cubicBezTo>
                <a:cubicBezTo>
                  <a:pt x="11834" y="1870"/>
                  <a:pt x="10390" y="6278"/>
                  <a:pt x="10776" y="9376"/>
                </a:cubicBezTo>
                <a:cubicBezTo>
                  <a:pt x="11880" y="18233"/>
                  <a:pt x="10246" y="27667"/>
                  <a:pt x="13373" y="36027"/>
                </a:cubicBezTo>
              </a:path>
            </a:pathLst>
          </a:custGeom>
          <a:noFill/>
          <a:ln cap="flat" cmpd="sng" w="19050">
            <a:solidFill>
              <a:srgbClr val="EB792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Google Shape;251;g2fd67a42fe6_0_374"/>
          <p:cNvSpPr/>
          <p:nvPr/>
        </p:nvSpPr>
        <p:spPr>
          <a:xfrm>
            <a:off x="8651954" y="29891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g2fd67a42fe6_0_374"/>
          <p:cNvCxnSpPr>
            <a:stCxn id="242" idx="2"/>
            <a:endCxn id="247" idx="0"/>
          </p:cNvCxnSpPr>
          <p:nvPr/>
        </p:nvCxnSpPr>
        <p:spPr>
          <a:xfrm>
            <a:off x="1597904" y="4809825"/>
            <a:ext cx="0" cy="14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g2fd67a42fe6_0_374"/>
          <p:cNvCxnSpPr>
            <a:stCxn id="251" idx="2"/>
            <a:endCxn id="249" idx="0"/>
          </p:cNvCxnSpPr>
          <p:nvPr/>
        </p:nvCxnSpPr>
        <p:spPr>
          <a:xfrm>
            <a:off x="8913104" y="4809825"/>
            <a:ext cx="0" cy="14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d67a42fe6_0_227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Family</a:t>
            </a:r>
            <a:endParaRPr/>
          </a:p>
        </p:txBody>
      </p:sp>
      <p:sp>
        <p:nvSpPr>
          <p:cNvPr id="259" name="Google Shape;259;g2fd67a42fe6_0_227"/>
          <p:cNvSpPr txBox="1"/>
          <p:nvPr>
            <p:ph idx="1" type="body"/>
          </p:nvPr>
        </p:nvSpPr>
        <p:spPr>
          <a:xfrm>
            <a:off x="1431312" y="1460248"/>
            <a:ext cx="68772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evice, gauge&#10;&#10;Description automatically generated" id="260" name="Google Shape;260;g2fd67a42fe6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559" y="1374694"/>
            <a:ext cx="1974194" cy="66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fd67a42fe6_0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786" y="2215436"/>
            <a:ext cx="2055739" cy="68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text on a black background&#10;&#10;Description automatically generated" id="262" name="Google Shape;262;g2fd67a42fe6_0_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6653" y="3083547"/>
            <a:ext cx="1988006" cy="66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fd67a42fe6_0_227"/>
          <p:cNvPicPr preferRelativeResize="0"/>
          <p:nvPr/>
        </p:nvPicPr>
        <p:blipFill rotWithShape="1">
          <a:blip r:embed="rId6">
            <a:alphaModFix/>
          </a:blip>
          <a:srcRect b="0" l="0" r="6402" t="0"/>
          <a:stretch/>
        </p:blipFill>
        <p:spPr>
          <a:xfrm>
            <a:off x="939982" y="3268802"/>
            <a:ext cx="287574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fd67a42fe6_0_227"/>
          <p:cNvPicPr preferRelativeResize="0"/>
          <p:nvPr/>
        </p:nvPicPr>
        <p:blipFill rotWithShape="1">
          <a:blip r:embed="rId7">
            <a:alphaModFix/>
          </a:blip>
          <a:srcRect b="0" l="0" r="5490" t="0"/>
          <a:stretch/>
        </p:blipFill>
        <p:spPr>
          <a:xfrm>
            <a:off x="939982" y="157169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fd67a42fe6_0_227"/>
          <p:cNvPicPr preferRelativeResize="0"/>
          <p:nvPr/>
        </p:nvPicPr>
        <p:blipFill rotWithShape="1">
          <a:blip r:embed="rId8">
            <a:alphaModFix/>
          </a:blip>
          <a:srcRect b="0" l="0" r="6794" t="0"/>
          <a:stretch/>
        </p:blipFill>
        <p:spPr>
          <a:xfrm>
            <a:off x="939982" y="2420250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fd67a42fe6_0_227"/>
          <p:cNvSpPr/>
          <p:nvPr/>
        </p:nvSpPr>
        <p:spPr>
          <a:xfrm>
            <a:off x="6066352" y="1383513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ARIMA, DeepAnT, DeepNAP, HealthESN, LSTM-AD, MedianMethod, MTAD-GAT, NumentaHTM, NoveltySVR, OceanWNN, RBForest, RForest, SARIMA, Telemanom, Torsk, Triple ES, XGBoosting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fd67a42fe6_0_227"/>
          <p:cNvSpPr/>
          <p:nvPr/>
        </p:nvSpPr>
        <p:spPr>
          <a:xfrm>
            <a:off x="6066352" y="2237406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AE, Bagel, DAE, Donut, EncDec-AD, FFT, IE-CAE, LSTM-VAE, MSCRED, OmniAnomaly, PCI, PCC, RobustPCA, SR, SR-CNN, TAnoGan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fd67a42fe6_0_227"/>
          <p:cNvSpPr/>
          <p:nvPr/>
        </p:nvSpPr>
        <p:spPr>
          <a:xfrm>
            <a:off x="6066352" y="3091299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GI, GrammarViz, LaserDBN, MultiHMM, PST, Series2Graph, TARZAN, TSBitmap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fd67a42fe6_0_22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d67a42fe6_0_409"/>
          <p:cNvSpPr txBox="1"/>
          <p:nvPr>
            <p:ph idx="1" type="body"/>
          </p:nvPr>
        </p:nvSpPr>
        <p:spPr>
          <a:xfrm>
            <a:off x="415600" y="1164777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Methods </a:t>
            </a:r>
            <a:r>
              <a:rPr b="1" lang="de-DE" sz="2000"/>
              <a:t>encode subsequences in latent space</a:t>
            </a:r>
            <a:r>
              <a:rPr lang="de-DE" sz="2000"/>
              <a:t> and identify anomalies in this space</a:t>
            </a:r>
            <a:endParaRPr b="1" sz="20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lang="de-DE" sz="2100"/>
              <a:t>Anomaly score = </a:t>
            </a:r>
            <a:r>
              <a:rPr b="1" lang="de-DE" sz="2100"/>
              <a:t>depends on representation</a:t>
            </a:r>
            <a:endParaRPr b="1"/>
          </a:p>
        </p:txBody>
      </p:sp>
      <p:sp>
        <p:nvSpPr>
          <p:cNvPr id="275" name="Google Shape;275;g2fd67a42fe6_0_409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Encoding</a:t>
            </a:r>
            <a:r>
              <a:rPr lang="de-DE"/>
              <a:t>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276" name="Google Shape;276;g2fd67a42fe6_0_409"/>
          <p:cNvPicPr preferRelativeResize="0"/>
          <p:nvPr/>
        </p:nvPicPr>
        <p:blipFill rotWithShape="1">
          <a:blip r:embed="rId3">
            <a:alphaModFix/>
          </a:blip>
          <a:srcRect b="16752" l="3709" r="50207" t="10757"/>
          <a:stretch/>
        </p:blipFill>
        <p:spPr>
          <a:xfrm>
            <a:off x="1336750" y="2662738"/>
            <a:ext cx="9054099" cy="18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fd67a42fe6_0_409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8" name="Google Shape;278;g2fd67a42fe6_0_409"/>
          <p:cNvSpPr/>
          <p:nvPr/>
        </p:nvSpPr>
        <p:spPr>
          <a:xfrm>
            <a:off x="1336754" y="26843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fd67a42fe6_0_409"/>
          <p:cNvSpPr txBox="1"/>
          <p:nvPr/>
        </p:nvSpPr>
        <p:spPr>
          <a:xfrm rot="1523">
            <a:off x="646425" y="2246388"/>
            <a:ext cx="203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dk1"/>
                </a:solidFill>
              </a:rPr>
              <a:t>window</a:t>
            </a:r>
            <a:r>
              <a:rPr b="1" i="0" lang="de-DE" sz="14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length m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80" name="Google Shape;280;g2fd67a42fe6_0_409"/>
          <p:cNvCxnSpPr/>
          <p:nvPr/>
        </p:nvCxnSpPr>
        <p:spPr>
          <a:xfrm flipH="1" rot="10800000">
            <a:off x="1531500" y="3589625"/>
            <a:ext cx="2629800" cy="2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81" name="Google Shape;281;g2fd67a42fe6_0_409"/>
          <p:cNvSpPr/>
          <p:nvPr/>
        </p:nvSpPr>
        <p:spPr>
          <a:xfrm>
            <a:off x="8651954" y="26843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g2fd67a42fe6_0_409"/>
          <p:cNvCxnSpPr>
            <a:stCxn id="278" idx="2"/>
            <a:endCxn id="283" idx="0"/>
          </p:cNvCxnSpPr>
          <p:nvPr/>
        </p:nvCxnSpPr>
        <p:spPr>
          <a:xfrm>
            <a:off x="1597904" y="4505025"/>
            <a:ext cx="790800" cy="39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84" name="Google Shape;284;g2fd67a42fe6_0_409"/>
          <p:cNvCxnSpPr>
            <a:stCxn id="281" idx="2"/>
            <a:endCxn id="285" idx="0"/>
          </p:cNvCxnSpPr>
          <p:nvPr/>
        </p:nvCxnSpPr>
        <p:spPr>
          <a:xfrm flipH="1">
            <a:off x="5150804" y="4505025"/>
            <a:ext cx="3762300" cy="603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286" name="Google Shape;286;g2fd67a42fe6_0_409"/>
          <p:cNvPicPr preferRelativeResize="0"/>
          <p:nvPr/>
        </p:nvPicPr>
        <p:blipFill rotWithShape="1">
          <a:blip r:embed="rId4">
            <a:alphaModFix/>
          </a:blip>
          <a:srcRect b="0" l="0" r="6402" t="0"/>
          <a:stretch/>
        </p:blipFill>
        <p:spPr>
          <a:xfrm>
            <a:off x="128032" y="341077"/>
            <a:ext cx="287574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fd67a42fe6_0_409"/>
          <p:cNvSpPr/>
          <p:nvPr/>
        </p:nvSpPr>
        <p:spPr>
          <a:xfrm>
            <a:off x="4994354" y="26843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g2fd67a42fe6_0_409"/>
          <p:cNvCxnSpPr>
            <a:stCxn id="287" idx="2"/>
            <a:endCxn id="283" idx="0"/>
          </p:cNvCxnSpPr>
          <p:nvPr/>
        </p:nvCxnSpPr>
        <p:spPr>
          <a:xfrm flipH="1">
            <a:off x="2388704" y="4505025"/>
            <a:ext cx="2866800" cy="39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3" name="Google Shape;283;g2fd67a42fe6_0_409"/>
          <p:cNvSpPr txBox="1"/>
          <p:nvPr/>
        </p:nvSpPr>
        <p:spPr>
          <a:xfrm>
            <a:off x="2022725" y="4896425"/>
            <a:ext cx="7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/>
              <a:t>[abba]</a:t>
            </a:r>
            <a:endParaRPr b="1" sz="1200"/>
          </a:p>
        </p:txBody>
      </p:sp>
      <p:sp>
        <p:nvSpPr>
          <p:cNvPr id="289" name="Google Shape;289;g2fd67a42fe6_0_409"/>
          <p:cNvSpPr txBox="1"/>
          <p:nvPr/>
        </p:nvSpPr>
        <p:spPr>
          <a:xfrm>
            <a:off x="2480550" y="5265725"/>
            <a:ext cx="7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/>
              <a:t>[baab]</a:t>
            </a:r>
            <a:endParaRPr b="1" sz="1200"/>
          </a:p>
        </p:txBody>
      </p:sp>
      <p:sp>
        <p:nvSpPr>
          <p:cNvPr id="285" name="Google Shape;285;g2fd67a42fe6_0_409"/>
          <p:cNvSpPr txBox="1"/>
          <p:nvPr/>
        </p:nvSpPr>
        <p:spPr>
          <a:xfrm>
            <a:off x="4784950" y="5108475"/>
            <a:ext cx="7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chemeClr val="accent2"/>
                </a:solidFill>
              </a:rPr>
              <a:t>[cdaa]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290" name="Google Shape;290;g2fd67a42fe6_0_409"/>
          <p:cNvSpPr/>
          <p:nvPr/>
        </p:nvSpPr>
        <p:spPr>
          <a:xfrm>
            <a:off x="6264079" y="269367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g2fd67a42fe6_0_409"/>
          <p:cNvCxnSpPr>
            <a:stCxn id="290" idx="2"/>
            <a:endCxn id="289" idx="0"/>
          </p:cNvCxnSpPr>
          <p:nvPr/>
        </p:nvCxnSpPr>
        <p:spPr>
          <a:xfrm flipH="1">
            <a:off x="2846329" y="4514375"/>
            <a:ext cx="3678900" cy="75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2" name="Google Shape;292;g2fd67a42fe6_0_409"/>
          <p:cNvSpPr txBox="1"/>
          <p:nvPr/>
        </p:nvSpPr>
        <p:spPr>
          <a:xfrm>
            <a:off x="1238475" y="5689725"/>
            <a:ext cx="5547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GrammarViz</a:t>
            </a:r>
            <a:r>
              <a:rPr lang="de-DE" sz="1600"/>
              <a:t>:	Coverage of grammar rules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Series2Graph:	Edge weight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TsBitmap:		Bitmap similarity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…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d67a42fe6_0_299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Family</a:t>
            </a:r>
            <a:endParaRPr/>
          </a:p>
        </p:txBody>
      </p:sp>
      <p:sp>
        <p:nvSpPr>
          <p:cNvPr id="298" name="Google Shape;298;g2fd67a42fe6_0_299"/>
          <p:cNvSpPr txBox="1"/>
          <p:nvPr>
            <p:ph idx="1" type="body"/>
          </p:nvPr>
        </p:nvSpPr>
        <p:spPr>
          <a:xfrm>
            <a:off x="1431312" y="1460248"/>
            <a:ext cx="68772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evice, gauge&#10;&#10;Description automatically generated" id="299" name="Google Shape;299;g2fd67a42fe6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559" y="1374694"/>
            <a:ext cx="1974194" cy="66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fd67a42fe6_0_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786" y="2215436"/>
            <a:ext cx="2055739" cy="68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text on a black background&#10;&#10;Description automatically generated" id="301" name="Google Shape;301;g2fd67a42fe6_0_2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6653" y="3083547"/>
            <a:ext cx="1988006" cy="6672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302" name="Google Shape;302;g2fd67a42fe6_0_2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3831" y="3928925"/>
            <a:ext cx="1993650" cy="66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fd67a42fe6_0_299"/>
          <p:cNvPicPr preferRelativeResize="0"/>
          <p:nvPr/>
        </p:nvPicPr>
        <p:blipFill rotWithShape="1">
          <a:blip r:embed="rId7">
            <a:alphaModFix/>
          </a:blip>
          <a:srcRect b="0" l="0" r="6402" t="0"/>
          <a:stretch/>
        </p:blipFill>
        <p:spPr>
          <a:xfrm>
            <a:off x="939982" y="3268802"/>
            <a:ext cx="287574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fd67a42fe6_0_299"/>
          <p:cNvPicPr preferRelativeResize="0"/>
          <p:nvPr/>
        </p:nvPicPr>
        <p:blipFill rotWithShape="1">
          <a:blip r:embed="rId8">
            <a:alphaModFix/>
          </a:blip>
          <a:srcRect b="0" l="0" r="5490" t="0"/>
          <a:stretch/>
        </p:blipFill>
        <p:spPr>
          <a:xfrm>
            <a:off x="939982" y="157169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fd67a42fe6_0_299"/>
          <p:cNvPicPr preferRelativeResize="0"/>
          <p:nvPr/>
        </p:nvPicPr>
        <p:blipFill rotWithShape="1">
          <a:blip r:embed="rId9">
            <a:alphaModFix/>
          </a:blip>
          <a:srcRect b="0" l="0" r="6794" t="0"/>
          <a:stretch/>
        </p:blipFill>
        <p:spPr>
          <a:xfrm>
            <a:off x="939982" y="242025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fd67a42fe6_0_299"/>
          <p:cNvPicPr preferRelativeResize="0"/>
          <p:nvPr/>
        </p:nvPicPr>
        <p:blipFill rotWithShape="1">
          <a:blip r:embed="rId10">
            <a:alphaModFix/>
          </a:blip>
          <a:srcRect b="0" l="0" r="5258" t="0"/>
          <a:stretch/>
        </p:blipFill>
        <p:spPr>
          <a:xfrm>
            <a:off x="939234" y="4117354"/>
            <a:ext cx="288288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fd67a42fe6_0_299"/>
          <p:cNvSpPr/>
          <p:nvPr/>
        </p:nvSpPr>
        <p:spPr>
          <a:xfrm>
            <a:off x="6066352" y="1383513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ARIMA, DeepAnT, DeepNAP, HealthESN, LSTM-AD, MedianMethod, MTAD-GAT, NumentaHTM, NoveltySVR, OceanWNN, RBForest, RForest, SARIMA, Telemanom, Torsk, Triple ES, XGBoosting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fd67a42fe6_0_299"/>
          <p:cNvSpPr/>
          <p:nvPr/>
        </p:nvSpPr>
        <p:spPr>
          <a:xfrm>
            <a:off x="6066352" y="2237406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AE, Bagel, DAE, Donut, EncDec-AD, FFT, IE-CAE, LSTM-VAE, MSCRED, OmniAnomaly, PCI, PCC, RobustPCA, SR, SR-CNN, TAnoGan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fd67a42fe6_0_299"/>
          <p:cNvSpPr/>
          <p:nvPr/>
        </p:nvSpPr>
        <p:spPr>
          <a:xfrm>
            <a:off x="6066352" y="3091299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GI, GrammarViz, LaserDBN, MultiHMM, PST, Series2Graph, TARZAN, TSBitmap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fd67a42fe6_0_299"/>
          <p:cNvSpPr/>
          <p:nvPr/>
        </p:nvSpPr>
        <p:spPr>
          <a:xfrm>
            <a:off x="6066352" y="3945192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CBLOF, COF, DBStream, HOT SAX, Hybrid KNN, k-Means, KNN, LOF, NormA-SJ, PS-SVM, SAND, SSA, STAMP, STOMP, Sub-LOF, VALMOD, Left STAMPi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fd67a42fe6_0_299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d67a42fe6_0_437"/>
          <p:cNvSpPr txBox="1"/>
          <p:nvPr>
            <p:ph idx="1" type="body"/>
          </p:nvPr>
        </p:nvSpPr>
        <p:spPr>
          <a:xfrm>
            <a:off x="415600" y="1164777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Methods compute distances between points/subsequences (or groups of subsequences)</a:t>
            </a:r>
            <a:endParaRPr b="1" sz="20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lang="de-DE" sz="2100"/>
              <a:t>Anomaly score = </a:t>
            </a:r>
            <a:r>
              <a:rPr b="1" lang="de-DE" sz="2100">
                <a:solidFill>
                  <a:schemeClr val="accent2"/>
                </a:solidFill>
              </a:rPr>
              <a:t>distance value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17" name="Google Shape;317;g2fd67a42fe6_0_437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Distance</a:t>
            </a:r>
            <a:r>
              <a:rPr lang="de-DE"/>
              <a:t>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318" name="Google Shape;318;g2fd67a42fe6_0_437"/>
          <p:cNvPicPr preferRelativeResize="0"/>
          <p:nvPr/>
        </p:nvPicPr>
        <p:blipFill rotWithShape="1">
          <a:blip r:embed="rId3">
            <a:alphaModFix/>
          </a:blip>
          <a:srcRect b="16752" l="3709" r="50207" t="10757"/>
          <a:stretch/>
        </p:blipFill>
        <p:spPr>
          <a:xfrm>
            <a:off x="1336750" y="2967538"/>
            <a:ext cx="9054099" cy="18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fd67a42fe6_0_43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0" name="Google Shape;320;g2fd67a42fe6_0_437"/>
          <p:cNvSpPr/>
          <p:nvPr/>
        </p:nvSpPr>
        <p:spPr>
          <a:xfrm>
            <a:off x="1336754" y="29891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2fd67a42fe6_0_437"/>
          <p:cNvSpPr txBox="1"/>
          <p:nvPr/>
        </p:nvSpPr>
        <p:spPr>
          <a:xfrm rot="1523">
            <a:off x="646425" y="2551188"/>
            <a:ext cx="203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dk1"/>
                </a:solidFill>
              </a:rPr>
              <a:t>window</a:t>
            </a:r>
            <a:r>
              <a:rPr b="1" i="0" lang="de-DE" sz="14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length m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22" name="Google Shape;322;g2fd67a42fe6_0_437"/>
          <p:cNvCxnSpPr/>
          <p:nvPr/>
        </p:nvCxnSpPr>
        <p:spPr>
          <a:xfrm flipH="1" rot="10800000">
            <a:off x="1531500" y="3894425"/>
            <a:ext cx="2629800" cy="2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323" name="Google Shape;323;g2fd67a42fe6_0_437"/>
          <p:cNvSpPr/>
          <p:nvPr/>
        </p:nvSpPr>
        <p:spPr>
          <a:xfrm>
            <a:off x="1471975" y="6113552"/>
            <a:ext cx="8967425" cy="616787"/>
          </a:xfrm>
          <a:custGeom>
            <a:rect b="b" l="l" r="r" t="t"/>
            <a:pathLst>
              <a:path extrusionOk="0" h="33936" w="358697">
                <a:moveTo>
                  <a:pt x="0" y="31131"/>
                </a:moveTo>
                <a:cubicBezTo>
                  <a:pt x="14521" y="31131"/>
                  <a:pt x="29449" y="36192"/>
                  <a:pt x="43537" y="32672"/>
                </a:cubicBezTo>
                <a:cubicBezTo>
                  <a:pt x="55191" y="29760"/>
                  <a:pt x="67391" y="29740"/>
                  <a:pt x="79368" y="28819"/>
                </a:cubicBezTo>
                <a:cubicBezTo>
                  <a:pt x="92695" y="27794"/>
                  <a:pt x="106300" y="32824"/>
                  <a:pt x="119438" y="30360"/>
                </a:cubicBezTo>
                <a:cubicBezTo>
                  <a:pt x="132500" y="27910"/>
                  <a:pt x="145831" y="26508"/>
                  <a:pt x="159121" y="26508"/>
                </a:cubicBezTo>
                <a:cubicBezTo>
                  <a:pt x="168856" y="26508"/>
                  <a:pt x="178416" y="29142"/>
                  <a:pt x="188018" y="30746"/>
                </a:cubicBezTo>
                <a:cubicBezTo>
                  <a:pt x="200954" y="32907"/>
                  <a:pt x="214201" y="28819"/>
                  <a:pt x="227316" y="28819"/>
                </a:cubicBezTo>
                <a:cubicBezTo>
                  <a:pt x="232862" y="28819"/>
                  <a:pt x="238392" y="31144"/>
                  <a:pt x="243883" y="30360"/>
                </a:cubicBezTo>
                <a:cubicBezTo>
                  <a:pt x="254406" y="28858"/>
                  <a:pt x="268713" y="32314"/>
                  <a:pt x="275091" y="23811"/>
                </a:cubicBezTo>
                <a:cubicBezTo>
                  <a:pt x="281170" y="15708"/>
                  <a:pt x="284529" y="-2153"/>
                  <a:pt x="294355" y="308"/>
                </a:cubicBezTo>
                <a:cubicBezTo>
                  <a:pt x="301184" y="2019"/>
                  <a:pt x="304595" y="10442"/>
                  <a:pt x="307455" y="16876"/>
                </a:cubicBezTo>
                <a:cubicBezTo>
                  <a:pt x="309104" y="20587"/>
                  <a:pt x="308435" y="25562"/>
                  <a:pt x="311307" y="28434"/>
                </a:cubicBezTo>
                <a:cubicBezTo>
                  <a:pt x="317074" y="34201"/>
                  <a:pt x="327738" y="33758"/>
                  <a:pt x="335580" y="31516"/>
                </a:cubicBezTo>
                <a:cubicBezTo>
                  <a:pt x="342993" y="29397"/>
                  <a:pt x="350987" y="32287"/>
                  <a:pt x="358697" y="32287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Google Shape;324;g2fd67a42fe6_0_437"/>
          <p:cNvSpPr/>
          <p:nvPr/>
        </p:nvSpPr>
        <p:spPr>
          <a:xfrm>
            <a:off x="8651954" y="29891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2fd67a42fe6_0_437"/>
          <p:cNvPicPr preferRelativeResize="0"/>
          <p:nvPr/>
        </p:nvPicPr>
        <p:blipFill rotWithShape="1">
          <a:blip r:embed="rId4">
            <a:alphaModFix/>
          </a:blip>
          <a:srcRect b="0" l="0" r="5258" t="0"/>
          <a:stretch/>
        </p:blipFill>
        <p:spPr>
          <a:xfrm>
            <a:off x="127309" y="341079"/>
            <a:ext cx="288288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fd67a42fe6_0_437"/>
          <p:cNvSpPr/>
          <p:nvPr/>
        </p:nvSpPr>
        <p:spPr>
          <a:xfrm>
            <a:off x="4517629" y="299847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fd67a42fe6_0_437"/>
          <p:cNvSpPr/>
          <p:nvPr/>
        </p:nvSpPr>
        <p:spPr>
          <a:xfrm>
            <a:off x="5355829" y="299847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g2fd67a42fe6_0_437"/>
          <p:cNvCxnSpPr>
            <a:stCxn id="320" idx="2"/>
            <a:endCxn id="326" idx="2"/>
          </p:cNvCxnSpPr>
          <p:nvPr/>
        </p:nvCxnSpPr>
        <p:spPr>
          <a:xfrm flipH="1" rot="-5400000">
            <a:off x="3183704" y="3224025"/>
            <a:ext cx="9300" cy="3180900"/>
          </a:xfrm>
          <a:prstGeom prst="curvedConnector3">
            <a:avLst>
              <a:gd fmla="val 266102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29" name="Google Shape;329;g2fd67a42fe6_0_437"/>
          <p:cNvCxnSpPr>
            <a:stCxn id="320" idx="2"/>
            <a:endCxn id="327" idx="2"/>
          </p:cNvCxnSpPr>
          <p:nvPr/>
        </p:nvCxnSpPr>
        <p:spPr>
          <a:xfrm flipH="1" rot="-5400000">
            <a:off x="3602804" y="2804925"/>
            <a:ext cx="9300" cy="4019100"/>
          </a:xfrm>
          <a:prstGeom prst="curvedConnector3">
            <a:avLst>
              <a:gd fmla="val 628064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30" name="Google Shape;330;g2fd67a42fe6_0_437"/>
          <p:cNvCxnSpPr>
            <a:stCxn id="320" idx="2"/>
            <a:endCxn id="324" idx="2"/>
          </p:cNvCxnSpPr>
          <p:nvPr/>
        </p:nvCxnSpPr>
        <p:spPr>
          <a:xfrm flipH="1" rot="-5400000">
            <a:off x="5255204" y="1152525"/>
            <a:ext cx="600" cy="7315200"/>
          </a:xfrm>
          <a:prstGeom prst="curvedConnector3">
            <a:avLst>
              <a:gd fmla="val 151933333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31" name="Google Shape;331;g2fd67a42fe6_0_437"/>
          <p:cNvSpPr txBox="1"/>
          <p:nvPr/>
        </p:nvSpPr>
        <p:spPr>
          <a:xfrm>
            <a:off x="3063850" y="4977975"/>
            <a:ext cx="4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chemeClr val="dk1"/>
                </a:solidFill>
              </a:rPr>
              <a:t>d1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332" name="Google Shape;332;g2fd67a42fe6_0_437"/>
          <p:cNvSpPr txBox="1"/>
          <p:nvPr/>
        </p:nvSpPr>
        <p:spPr>
          <a:xfrm>
            <a:off x="3852800" y="5272388"/>
            <a:ext cx="4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chemeClr val="dk1"/>
                </a:solidFill>
              </a:rPr>
              <a:t>d2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333" name="Google Shape;333;g2fd67a42fe6_0_437"/>
          <p:cNvSpPr txBox="1"/>
          <p:nvPr/>
        </p:nvSpPr>
        <p:spPr>
          <a:xfrm>
            <a:off x="5147200" y="5643775"/>
            <a:ext cx="4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chemeClr val="accent2"/>
                </a:solidFill>
              </a:rPr>
              <a:t>d3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334" name="Google Shape;334;g2fd67a42fe6_0_437"/>
          <p:cNvSpPr txBox="1"/>
          <p:nvPr/>
        </p:nvSpPr>
        <p:spPr>
          <a:xfrm>
            <a:off x="8986675" y="5393925"/>
            <a:ext cx="14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chemeClr val="dk1"/>
                </a:solidFill>
              </a:rPr>
              <a:t>d1 ≤ d2 </a:t>
            </a:r>
            <a:r>
              <a:rPr b="1" lang="de-DE" sz="1200">
                <a:solidFill>
                  <a:schemeClr val="accent2"/>
                </a:solidFill>
              </a:rPr>
              <a:t>&lt;&lt; d3</a:t>
            </a:r>
            <a:endParaRPr b="1"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495073" y="1451289"/>
            <a:ext cx="310002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de-DE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„</a:t>
            </a:r>
            <a:endParaRPr/>
          </a:p>
          <a:p>
            <a:pPr indent="0" lvl="0" marL="18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An anomaly is a point or a sequence of points that deviate w.r.t. some measure or model from the regular patterns of the time series.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de-DE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3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8495072" y="3851946"/>
            <a:ext cx="355927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For this tutorial: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potentially undesired rare point or rare sequence of points of a given length.</a:t>
            </a:r>
            <a:endParaRPr/>
          </a:p>
        </p:txBody>
      </p:sp>
      <p:pic>
        <p:nvPicPr>
          <p:cNvPr id="43" name="Google Shape;43;p2"/>
          <p:cNvPicPr preferRelativeResize="0"/>
          <p:nvPr/>
        </p:nvPicPr>
        <p:blipFill rotWithShape="1">
          <a:blip r:embed="rId3">
            <a:alphaModFix/>
          </a:blip>
          <a:srcRect b="0" l="0" r="41" t="0"/>
          <a:stretch/>
        </p:blipFill>
        <p:spPr>
          <a:xfrm>
            <a:off x="9834" y="1779371"/>
            <a:ext cx="8458892" cy="33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/>
          <p:nvPr/>
        </p:nvSpPr>
        <p:spPr>
          <a:xfrm>
            <a:off x="127819" y="3382297"/>
            <a:ext cx="3559277" cy="4696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5029574" y="5479039"/>
            <a:ext cx="28793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Score: </a:t>
            </a:r>
            <a:r>
              <a:rPr lang="de-DE" sz="2000">
                <a:solidFill>
                  <a:schemeClr val="dk1"/>
                </a:solidFill>
              </a:rPr>
              <a:t>Anomalous</a:t>
            </a:r>
            <a:endParaRPr/>
          </a:p>
        </p:txBody>
      </p:sp>
      <p:sp>
        <p:nvSpPr>
          <p:cNvPr id="46" name="Google Shape;46;p2"/>
          <p:cNvSpPr txBox="1"/>
          <p:nvPr/>
        </p:nvSpPr>
        <p:spPr>
          <a:xfrm>
            <a:off x="235974" y="5479039"/>
            <a:ext cx="23647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Score: </a:t>
            </a:r>
            <a:r>
              <a:rPr lang="de-DE" sz="2000">
                <a:solidFill>
                  <a:schemeClr val="dk1"/>
                </a:solidFill>
              </a:rPr>
              <a:t>Normal</a:t>
            </a:r>
            <a:endParaRPr/>
          </a:p>
        </p:txBody>
      </p:sp>
      <p:cxnSp>
        <p:nvCxnSpPr>
          <p:cNvPr id="47" name="Google Shape;47;p2"/>
          <p:cNvCxnSpPr>
            <a:stCxn id="46" idx="3"/>
          </p:cNvCxnSpPr>
          <p:nvPr/>
        </p:nvCxnSpPr>
        <p:spPr>
          <a:xfrm flipH="1" rot="10800000">
            <a:off x="2600724" y="4974994"/>
            <a:ext cx="879900" cy="704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" name="Google Shape;48;p2"/>
          <p:cNvCxnSpPr>
            <a:stCxn id="45" idx="1"/>
          </p:cNvCxnSpPr>
          <p:nvPr/>
        </p:nvCxnSpPr>
        <p:spPr>
          <a:xfrm rot="10800000">
            <a:off x="4434374" y="4373494"/>
            <a:ext cx="595200" cy="130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" name="Google Shape;49;p2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0" y="6479972"/>
            <a:ext cx="7033846" cy="378028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  <p:sp>
        <p:nvSpPr>
          <p:cNvPr id="51" name="Google Shape;51;p2"/>
          <p:cNvSpPr txBox="1"/>
          <p:nvPr/>
        </p:nvSpPr>
        <p:spPr>
          <a:xfrm>
            <a:off x="290824" y="1387150"/>
            <a:ext cx="59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Day</a:t>
            </a:r>
            <a:endParaRPr sz="1200"/>
          </a:p>
        </p:txBody>
      </p:sp>
      <p:cxnSp>
        <p:nvCxnSpPr>
          <p:cNvPr id="52" name="Google Shape;52;p2"/>
          <p:cNvCxnSpPr>
            <a:stCxn id="51" idx="2"/>
          </p:cNvCxnSpPr>
          <p:nvPr/>
        </p:nvCxnSpPr>
        <p:spPr>
          <a:xfrm flipH="1">
            <a:off x="587524" y="1664050"/>
            <a:ext cx="900" cy="44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" name="Google Shape;53;p2"/>
          <p:cNvSpPr txBox="1"/>
          <p:nvPr/>
        </p:nvSpPr>
        <p:spPr>
          <a:xfrm>
            <a:off x="708899" y="1697125"/>
            <a:ext cx="59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</a:rPr>
              <a:t>Week</a:t>
            </a:r>
            <a:endParaRPr sz="1200"/>
          </a:p>
        </p:txBody>
      </p:sp>
      <p:sp>
        <p:nvSpPr>
          <p:cNvPr id="54" name="Google Shape;54;p2"/>
          <p:cNvSpPr/>
          <p:nvPr/>
        </p:nvSpPr>
        <p:spPr>
          <a:xfrm rot="5400000">
            <a:off x="964950" y="1928200"/>
            <a:ext cx="83100" cy="24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 M</a:t>
            </a:r>
            <a:r>
              <a:rPr lang="de-DE"/>
              <a:t>ethods Example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-D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MatrixProfile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340" name="Google Shape;340;p12"/>
          <p:cNvPicPr preferRelativeResize="0"/>
          <p:nvPr/>
        </p:nvPicPr>
        <p:blipFill rotWithShape="1">
          <a:blip r:embed="rId3">
            <a:alphaModFix/>
          </a:blip>
          <a:srcRect b="5943" l="0" r="3308" t="10763"/>
          <a:stretch/>
        </p:blipFill>
        <p:spPr>
          <a:xfrm>
            <a:off x="917773" y="1117145"/>
            <a:ext cx="10356266" cy="214156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/>
          <p:cNvSpPr/>
          <p:nvPr/>
        </p:nvSpPr>
        <p:spPr>
          <a:xfrm>
            <a:off x="1336747" y="1160315"/>
            <a:ext cx="241041" cy="182078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2540324" y="1160315"/>
            <a:ext cx="241040" cy="182078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5262149" y="1160315"/>
            <a:ext cx="241041" cy="182078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1853097" y="3568137"/>
            <a:ext cx="279141" cy="27914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2108918" y="3327076"/>
            <a:ext cx="279141" cy="279141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4398273" y="3327076"/>
            <a:ext cx="279141" cy="279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2"/>
          <p:cNvSpPr/>
          <p:nvPr/>
        </p:nvSpPr>
        <p:spPr>
          <a:xfrm>
            <a:off x="2108918" y="3949137"/>
            <a:ext cx="279141" cy="27914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7222071" y="1160315"/>
            <a:ext cx="241041" cy="182078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12"/>
          <p:cNvCxnSpPr>
            <a:stCxn id="344" idx="0"/>
            <a:endCxn id="341" idx="0"/>
          </p:cNvCxnSpPr>
          <p:nvPr/>
        </p:nvCxnSpPr>
        <p:spPr>
          <a:xfrm rot="10800000">
            <a:off x="1457168" y="1160337"/>
            <a:ext cx="535500" cy="240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50" name="Google Shape;350;p12"/>
          <p:cNvCxnSpPr>
            <a:stCxn id="345" idx="0"/>
            <a:endCxn id="342" idx="0"/>
          </p:cNvCxnSpPr>
          <p:nvPr/>
        </p:nvCxnSpPr>
        <p:spPr>
          <a:xfrm flipH="1" rot="10800000">
            <a:off x="2248489" y="1160176"/>
            <a:ext cx="412500" cy="216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51" name="Google Shape;351;p12"/>
          <p:cNvCxnSpPr>
            <a:stCxn id="346" idx="0"/>
            <a:endCxn id="343" idx="0"/>
          </p:cNvCxnSpPr>
          <p:nvPr/>
        </p:nvCxnSpPr>
        <p:spPr>
          <a:xfrm flipH="1" rot="10800000">
            <a:off x="4537844" y="1160176"/>
            <a:ext cx="844800" cy="2166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52" name="Google Shape;352;p12"/>
          <p:cNvCxnSpPr>
            <a:stCxn id="347" idx="0"/>
            <a:endCxn id="348" idx="0"/>
          </p:cNvCxnSpPr>
          <p:nvPr/>
        </p:nvCxnSpPr>
        <p:spPr>
          <a:xfrm flipH="1" rot="10800000">
            <a:off x="2248488" y="1160337"/>
            <a:ext cx="5094000" cy="2788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53" name="Google Shape;353;p12"/>
          <p:cNvCxnSpPr/>
          <p:nvPr/>
        </p:nvCxnSpPr>
        <p:spPr>
          <a:xfrm>
            <a:off x="2449440" y="3482853"/>
            <a:ext cx="1887452" cy="1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354" name="Google Shape;354;p12"/>
          <p:cNvCxnSpPr>
            <a:stCxn id="344" idx="0"/>
            <a:endCxn id="345" idx="0"/>
          </p:cNvCxnSpPr>
          <p:nvPr/>
        </p:nvCxnSpPr>
        <p:spPr>
          <a:xfrm flipH="1" rot="10800000">
            <a:off x="1992668" y="3326937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355" name="Google Shape;355;p12"/>
          <p:cNvCxnSpPr>
            <a:stCxn id="344" idx="0"/>
            <a:endCxn id="347" idx="0"/>
          </p:cNvCxnSpPr>
          <p:nvPr/>
        </p:nvCxnSpPr>
        <p:spPr>
          <a:xfrm>
            <a:off x="1992668" y="3568137"/>
            <a:ext cx="255900" cy="3810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356" name="Google Shape;356;p12"/>
          <p:cNvCxnSpPr>
            <a:stCxn id="345" idx="0"/>
            <a:endCxn id="344" idx="0"/>
          </p:cNvCxnSpPr>
          <p:nvPr/>
        </p:nvCxnSpPr>
        <p:spPr>
          <a:xfrm flipH="1">
            <a:off x="1992589" y="3327076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357" name="Google Shape;357;p12"/>
          <p:cNvSpPr txBox="1"/>
          <p:nvPr/>
        </p:nvSpPr>
        <p:spPr>
          <a:xfrm>
            <a:off x="8018804" y="1787816"/>
            <a:ext cx="648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58" name="Google Shape;358;p12"/>
          <p:cNvSpPr txBox="1"/>
          <p:nvPr/>
        </p:nvSpPr>
        <p:spPr>
          <a:xfrm>
            <a:off x="2693871" y="3137837"/>
            <a:ext cx="1309011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closest neighbor</a:t>
            </a:r>
            <a:endParaRPr/>
          </a:p>
        </p:txBody>
      </p:sp>
      <p:sp>
        <p:nvSpPr>
          <p:cNvPr id="359" name="Google Shape;359;p12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60" name="Google Shape;360;p12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Chin-Chia Michael Yeh, Yan Zhu, Liudmila Ulanova, Nurjahan Begum, Yifei Ding, Hoang Anh Dau, Diego Furtado Silva, Abdullah Mueen, and Eamonn J. Keogh. 2016. Matrix Prole I: All Pairs Similarity Joins for Time Series. In ICDM.</a:t>
            </a:r>
            <a:endParaRPr/>
          </a:p>
        </p:txBody>
      </p:sp>
      <p:pic>
        <p:nvPicPr>
          <p:cNvPr id="361" name="Google Shape;361;p12"/>
          <p:cNvPicPr preferRelativeResize="0"/>
          <p:nvPr/>
        </p:nvPicPr>
        <p:blipFill rotWithShape="1">
          <a:blip r:embed="rId4">
            <a:alphaModFix/>
          </a:blip>
          <a:srcRect b="0" l="0" r="5258" t="0"/>
          <a:stretch/>
        </p:blipFill>
        <p:spPr>
          <a:xfrm>
            <a:off x="127309" y="341079"/>
            <a:ext cx="288288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de-DE"/>
              <a:t> Methods Example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-D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MatrixProfile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9).png" id="367" name="Google Shape;367;p14"/>
          <p:cNvPicPr preferRelativeResize="0"/>
          <p:nvPr/>
        </p:nvPicPr>
        <p:blipFill rotWithShape="1">
          <a:blip r:embed="rId3">
            <a:alphaModFix/>
          </a:blip>
          <a:srcRect b="6419" l="0" r="4599" t="11072"/>
          <a:stretch/>
        </p:blipFill>
        <p:spPr>
          <a:xfrm>
            <a:off x="917773" y="4281063"/>
            <a:ext cx="10356294" cy="208649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4"/>
          <p:cNvSpPr/>
          <p:nvPr/>
        </p:nvSpPr>
        <p:spPr>
          <a:xfrm>
            <a:off x="1336747" y="4284515"/>
            <a:ext cx="241041" cy="1820789"/>
          </a:xfrm>
          <a:prstGeom prst="rect">
            <a:avLst/>
          </a:prstGeom>
          <a:noFill/>
          <a:ln cap="flat" cmpd="sng" w="38100">
            <a:solidFill>
              <a:srgbClr val="A1A1A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2540324" y="4284515"/>
            <a:ext cx="241040" cy="1820789"/>
          </a:xfrm>
          <a:prstGeom prst="rect">
            <a:avLst/>
          </a:prstGeom>
          <a:noFill/>
          <a:ln cap="flat" cmpd="sng" w="38100">
            <a:solidFill>
              <a:srgbClr val="A1A1A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5262149" y="42845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7222071" y="4284515"/>
            <a:ext cx="241041" cy="1820789"/>
          </a:xfrm>
          <a:prstGeom prst="rect">
            <a:avLst/>
          </a:prstGeom>
          <a:noFill/>
          <a:ln cap="flat" cmpd="sng" w="38100">
            <a:solidFill>
              <a:srgbClr val="A1A1A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14"/>
          <p:cNvCxnSpPr>
            <a:stCxn id="373" idx="3"/>
            <a:endCxn id="368" idx="0"/>
          </p:cNvCxnSpPr>
          <p:nvPr/>
        </p:nvCxnSpPr>
        <p:spPr>
          <a:xfrm flipH="1">
            <a:off x="1457156" y="3806278"/>
            <a:ext cx="436800" cy="4782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74" name="Google Shape;374;p14"/>
          <p:cNvCxnSpPr>
            <a:stCxn id="375" idx="5"/>
            <a:endCxn id="369" idx="0"/>
          </p:cNvCxnSpPr>
          <p:nvPr/>
        </p:nvCxnSpPr>
        <p:spPr>
          <a:xfrm>
            <a:off x="2347059" y="3565217"/>
            <a:ext cx="313800" cy="7194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76" name="Google Shape;376;p14"/>
          <p:cNvCxnSpPr>
            <a:stCxn id="377" idx="5"/>
            <a:endCxn id="370" idx="0"/>
          </p:cNvCxnSpPr>
          <p:nvPr/>
        </p:nvCxnSpPr>
        <p:spPr>
          <a:xfrm>
            <a:off x="4636414" y="3565217"/>
            <a:ext cx="746400" cy="719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78" name="Google Shape;378;p14"/>
          <p:cNvCxnSpPr>
            <a:stCxn id="379" idx="6"/>
            <a:endCxn id="371" idx="0"/>
          </p:cNvCxnSpPr>
          <p:nvPr/>
        </p:nvCxnSpPr>
        <p:spPr>
          <a:xfrm>
            <a:off x="2387918" y="4088637"/>
            <a:ext cx="4954800" cy="1959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80" name="Google Shape;380;p14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1" name="Google Shape;381;p14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Chin-Chia Michael Yeh, Yan Zhu, Liudmila Ulanova, Nurjahan Begum, Yifei Ding, Hoang Anh Dau, Diego Furtado Silva, Abdullah Mueen, and Eamonn J. Keogh. 2016. Matrix Prole I: All Pairs Similarity Joins for Time Series. In ICDM.</a:t>
            </a:r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4">
            <a:alphaModFix/>
          </a:blip>
          <a:srcRect b="0" l="0" r="5258" t="0"/>
          <a:stretch/>
        </p:blipFill>
        <p:spPr>
          <a:xfrm>
            <a:off x="127309" y="341079"/>
            <a:ext cx="288288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plot (1).png" id="383" name="Google Shape;383;p14"/>
          <p:cNvPicPr preferRelativeResize="0"/>
          <p:nvPr/>
        </p:nvPicPr>
        <p:blipFill rotWithShape="1">
          <a:blip r:embed="rId5">
            <a:alphaModFix/>
          </a:blip>
          <a:srcRect b="5947" l="0" r="3306" t="10761"/>
          <a:stretch/>
        </p:blipFill>
        <p:spPr>
          <a:xfrm>
            <a:off x="917773" y="1117145"/>
            <a:ext cx="10356266" cy="2141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14"/>
          <p:cNvGrpSpPr/>
          <p:nvPr/>
        </p:nvGrpSpPr>
        <p:grpSpPr>
          <a:xfrm>
            <a:off x="7731450" y="2846550"/>
            <a:ext cx="4296750" cy="1569900"/>
            <a:chOff x="7849350" y="2922750"/>
            <a:chExt cx="4296750" cy="1569900"/>
          </a:xfrm>
        </p:grpSpPr>
        <p:sp>
          <p:nvSpPr>
            <p:cNvPr id="385" name="Google Shape;385;p14"/>
            <p:cNvSpPr/>
            <p:nvPr/>
          </p:nvSpPr>
          <p:spPr>
            <a:xfrm>
              <a:off x="7849350" y="2922750"/>
              <a:ext cx="4287000" cy="1569900"/>
            </a:xfrm>
            <a:prstGeom prst="roundRect">
              <a:avLst>
                <a:gd fmla="val 9251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 txBox="1"/>
            <p:nvPr/>
          </p:nvSpPr>
          <p:spPr>
            <a:xfrm>
              <a:off x="7859100" y="2922750"/>
              <a:ext cx="42870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</a:rPr>
                <a:t>V</a:t>
              </a:r>
              <a:r>
                <a:rPr lang="de-DE" sz="1800">
                  <a:solidFill>
                    <a:schemeClr val="dk1"/>
                  </a:solidFill>
                </a:rPr>
                <a:t>ariations</a:t>
              </a:r>
              <a:endParaRPr sz="1800">
                <a:solidFill>
                  <a:schemeClr val="dk1"/>
                </a:solidFill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00064"/>
                </a:buClr>
                <a:buSzPts val="1800"/>
                <a:buChar char="●"/>
              </a:pPr>
              <a:r>
                <a:rPr lang="de-DE">
                  <a:solidFill>
                    <a:schemeClr val="dk1"/>
                  </a:solidFill>
                </a:rPr>
                <a:t>Streaming:				STAMPi, DAMP</a:t>
              </a:r>
              <a:endParaRPr>
                <a:solidFill>
                  <a:schemeClr val="dk1"/>
                </a:solidFill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00064"/>
                </a:buClr>
                <a:buSzPts val="1800"/>
                <a:buChar char="●"/>
              </a:pPr>
              <a:r>
                <a:rPr lang="de-DE">
                  <a:solidFill>
                    <a:schemeClr val="dk1"/>
                  </a:solidFill>
                </a:rPr>
                <a:t>Anytime:				STAMP, STOMP</a:t>
              </a:r>
              <a:endParaRPr>
                <a:solidFill>
                  <a:schemeClr val="dk1"/>
                </a:solidFill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00064"/>
                </a:buClr>
                <a:buSzPts val="1800"/>
                <a:buChar char="●"/>
              </a:pPr>
              <a:r>
                <a:rPr lang="de-DE">
                  <a:solidFill>
                    <a:schemeClr val="dk1"/>
                  </a:solidFill>
                </a:rPr>
                <a:t>For reoccurring anomalies:	left-STAMP</a:t>
              </a:r>
              <a:endParaRPr>
                <a:solidFill>
                  <a:schemeClr val="dk1"/>
                </a:solidFill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00064"/>
                </a:buClr>
                <a:buSzPts val="1800"/>
                <a:buChar char="●"/>
              </a:pPr>
              <a:r>
                <a:rPr lang="de-DE">
                  <a:solidFill>
                    <a:schemeClr val="dk1"/>
                  </a:solidFill>
                </a:rPr>
                <a:t>For multivariate time series:	mSTAMP</a:t>
              </a:r>
              <a:endParaRPr/>
            </a:p>
          </p:txBody>
        </p:sp>
      </p:grpSp>
      <p:sp>
        <p:nvSpPr>
          <p:cNvPr id="387" name="Google Shape;387;p14"/>
          <p:cNvSpPr/>
          <p:nvPr/>
        </p:nvSpPr>
        <p:spPr>
          <a:xfrm>
            <a:off x="1336747" y="1160315"/>
            <a:ext cx="240900" cy="1820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2540324" y="1160315"/>
            <a:ext cx="240900" cy="1820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5262149" y="1160315"/>
            <a:ext cx="240900" cy="18207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1853097" y="3568137"/>
            <a:ext cx="279000" cy="279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4"/>
          <p:cNvSpPr/>
          <p:nvPr/>
        </p:nvSpPr>
        <p:spPr>
          <a:xfrm>
            <a:off x="2108918" y="3327076"/>
            <a:ext cx="279000" cy="279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4398273" y="3327076"/>
            <a:ext cx="279000" cy="27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2108918" y="3949137"/>
            <a:ext cx="279000" cy="279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7222071" y="1160315"/>
            <a:ext cx="240900" cy="1820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14"/>
          <p:cNvCxnSpPr>
            <a:stCxn id="373" idx="0"/>
            <a:endCxn id="387" idx="0"/>
          </p:cNvCxnSpPr>
          <p:nvPr/>
        </p:nvCxnSpPr>
        <p:spPr>
          <a:xfrm rot="10800000">
            <a:off x="1457097" y="1160337"/>
            <a:ext cx="535500" cy="240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92" name="Google Shape;392;p14"/>
          <p:cNvCxnSpPr>
            <a:stCxn id="375" idx="0"/>
            <a:endCxn id="388" idx="0"/>
          </p:cNvCxnSpPr>
          <p:nvPr/>
        </p:nvCxnSpPr>
        <p:spPr>
          <a:xfrm flipH="1" rot="10800000">
            <a:off x="2248418" y="1160176"/>
            <a:ext cx="412500" cy="216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93" name="Google Shape;393;p14"/>
          <p:cNvCxnSpPr>
            <a:stCxn id="377" idx="0"/>
            <a:endCxn id="389" idx="0"/>
          </p:cNvCxnSpPr>
          <p:nvPr/>
        </p:nvCxnSpPr>
        <p:spPr>
          <a:xfrm flipH="1" rot="10800000">
            <a:off x="4537773" y="1160176"/>
            <a:ext cx="844800" cy="2166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94" name="Google Shape;394;p14"/>
          <p:cNvCxnSpPr>
            <a:stCxn id="379" idx="0"/>
            <a:endCxn id="390" idx="0"/>
          </p:cNvCxnSpPr>
          <p:nvPr/>
        </p:nvCxnSpPr>
        <p:spPr>
          <a:xfrm flipH="1" rot="10800000">
            <a:off x="2248418" y="1160337"/>
            <a:ext cx="5094000" cy="2788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95" name="Google Shape;395;p14"/>
          <p:cNvCxnSpPr/>
          <p:nvPr/>
        </p:nvCxnSpPr>
        <p:spPr>
          <a:xfrm>
            <a:off x="2449440" y="3482853"/>
            <a:ext cx="1887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396" name="Google Shape;396;p14"/>
          <p:cNvCxnSpPr>
            <a:stCxn id="373" idx="0"/>
            <a:endCxn id="375" idx="0"/>
          </p:cNvCxnSpPr>
          <p:nvPr/>
        </p:nvCxnSpPr>
        <p:spPr>
          <a:xfrm flipH="1" rot="10800000">
            <a:off x="1992597" y="3326937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397" name="Google Shape;397;p14"/>
          <p:cNvCxnSpPr>
            <a:stCxn id="373" idx="0"/>
            <a:endCxn id="379" idx="0"/>
          </p:cNvCxnSpPr>
          <p:nvPr/>
        </p:nvCxnSpPr>
        <p:spPr>
          <a:xfrm>
            <a:off x="1992597" y="3568137"/>
            <a:ext cx="255900" cy="3810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398" name="Google Shape;398;p14"/>
          <p:cNvCxnSpPr>
            <a:stCxn id="375" idx="0"/>
            <a:endCxn id="373" idx="0"/>
          </p:cNvCxnSpPr>
          <p:nvPr/>
        </p:nvCxnSpPr>
        <p:spPr>
          <a:xfrm flipH="1">
            <a:off x="1992518" y="3327076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399" name="Google Shape;399;p14"/>
          <p:cNvSpPr txBox="1"/>
          <p:nvPr/>
        </p:nvSpPr>
        <p:spPr>
          <a:xfrm>
            <a:off x="8018804" y="1787816"/>
            <a:ext cx="648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00" name="Google Shape;400;p14"/>
          <p:cNvSpPr txBox="1"/>
          <p:nvPr/>
        </p:nvSpPr>
        <p:spPr>
          <a:xfrm>
            <a:off x="2693871" y="3137837"/>
            <a:ext cx="130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closest neighbor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d67a42fe6_0_275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Family</a:t>
            </a:r>
            <a:endParaRPr/>
          </a:p>
        </p:txBody>
      </p:sp>
      <p:sp>
        <p:nvSpPr>
          <p:cNvPr id="406" name="Google Shape;406;g2fd67a42fe6_0_275"/>
          <p:cNvSpPr txBox="1"/>
          <p:nvPr>
            <p:ph idx="1" type="body"/>
          </p:nvPr>
        </p:nvSpPr>
        <p:spPr>
          <a:xfrm>
            <a:off x="1431312" y="1460248"/>
            <a:ext cx="68772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evice, gauge&#10;&#10;Description automatically generated" id="407" name="Google Shape;407;g2fd67a42fe6_0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559" y="1374694"/>
            <a:ext cx="1974194" cy="66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fd67a42fe6_0_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786" y="2215436"/>
            <a:ext cx="2055739" cy="68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text on a black background&#10;&#10;Description automatically generated" id="409" name="Google Shape;409;g2fd67a42fe6_0_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6653" y="3083547"/>
            <a:ext cx="1988006" cy="66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fd67a42fe6_0_2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1253" y="4776197"/>
            <a:ext cx="2038807" cy="684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411" name="Google Shape;411;g2fd67a42fe6_0_2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3831" y="3928925"/>
            <a:ext cx="1993650" cy="66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fd67a42fe6_0_275"/>
          <p:cNvPicPr preferRelativeResize="0"/>
          <p:nvPr/>
        </p:nvPicPr>
        <p:blipFill rotWithShape="1">
          <a:blip r:embed="rId8">
            <a:alphaModFix/>
          </a:blip>
          <a:srcRect b="0" l="0" r="5249" t="0"/>
          <a:stretch/>
        </p:blipFill>
        <p:spPr>
          <a:xfrm>
            <a:off x="939234" y="4965906"/>
            <a:ext cx="288322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fd67a42fe6_0_275"/>
          <p:cNvPicPr preferRelativeResize="0"/>
          <p:nvPr/>
        </p:nvPicPr>
        <p:blipFill rotWithShape="1">
          <a:blip r:embed="rId9">
            <a:alphaModFix/>
          </a:blip>
          <a:srcRect b="0" l="0" r="6402" t="0"/>
          <a:stretch/>
        </p:blipFill>
        <p:spPr>
          <a:xfrm>
            <a:off x="939982" y="3268802"/>
            <a:ext cx="287574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fd67a42fe6_0_275"/>
          <p:cNvPicPr preferRelativeResize="0"/>
          <p:nvPr/>
        </p:nvPicPr>
        <p:blipFill rotWithShape="1">
          <a:blip r:embed="rId10">
            <a:alphaModFix/>
          </a:blip>
          <a:srcRect b="0" l="0" r="5490" t="0"/>
          <a:stretch/>
        </p:blipFill>
        <p:spPr>
          <a:xfrm>
            <a:off x="939982" y="157169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fd67a42fe6_0_275"/>
          <p:cNvPicPr preferRelativeResize="0"/>
          <p:nvPr/>
        </p:nvPicPr>
        <p:blipFill rotWithShape="1">
          <a:blip r:embed="rId11">
            <a:alphaModFix/>
          </a:blip>
          <a:srcRect b="0" l="0" r="6794" t="0"/>
          <a:stretch/>
        </p:blipFill>
        <p:spPr>
          <a:xfrm>
            <a:off x="939982" y="242025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fd67a42fe6_0_275"/>
          <p:cNvPicPr preferRelativeResize="0"/>
          <p:nvPr/>
        </p:nvPicPr>
        <p:blipFill rotWithShape="1">
          <a:blip r:embed="rId12">
            <a:alphaModFix/>
          </a:blip>
          <a:srcRect b="0" l="0" r="5258" t="0"/>
          <a:stretch/>
        </p:blipFill>
        <p:spPr>
          <a:xfrm>
            <a:off x="939234" y="4117354"/>
            <a:ext cx="288288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fd67a42fe6_0_275"/>
          <p:cNvSpPr/>
          <p:nvPr/>
        </p:nvSpPr>
        <p:spPr>
          <a:xfrm>
            <a:off x="6066352" y="1383513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ARIMA, DeepAnT, DeepNAP, HealthESN, LSTM-AD, MedianMethod, MTAD-GAT, NumentaHTM, NoveltySVR, OceanWNN, RBForest, RForest, SARIMA, Telemanom, Torsk, Triple ES, XGBoosting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fd67a42fe6_0_275"/>
          <p:cNvSpPr/>
          <p:nvPr/>
        </p:nvSpPr>
        <p:spPr>
          <a:xfrm>
            <a:off x="6066352" y="2237406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AE, Bagel, DAE, Donut, EncDec-AD, FFT, IE-CAE, LSTM-VAE, MSCRED, OmniAnomaly, PCI, PCC, RobustPCA, SR, SR-CNN, TAnoGan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fd67a42fe6_0_275"/>
          <p:cNvSpPr/>
          <p:nvPr/>
        </p:nvSpPr>
        <p:spPr>
          <a:xfrm>
            <a:off x="6066352" y="3091299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GI, GrammarViz, LaserDBN, MultiHMM, PST, Series2Graph, TARZAN, TSBitmap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fd67a42fe6_0_275"/>
          <p:cNvSpPr/>
          <p:nvPr/>
        </p:nvSpPr>
        <p:spPr>
          <a:xfrm>
            <a:off x="6066352" y="3945192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CBLOF, COF, DBStream, HOT SAX, Hybrid KNN, k-Means, KNN, LOF, NormA-SJ, PS-SVM, SAND, SSA, STAMP, STOMP, Sub-LOF, VALMOD, Left STAMPi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2fd67a42fe6_0_275"/>
          <p:cNvSpPr/>
          <p:nvPr/>
        </p:nvSpPr>
        <p:spPr>
          <a:xfrm>
            <a:off x="6066352" y="4799085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COPOD, DWT-MLEAD, Fast-MCD, HBOS, NF, S-H-ESD, DSPOT, Sub-Fast-MCD</a:t>
            </a:r>
            <a:endParaRPr/>
          </a:p>
        </p:txBody>
      </p:sp>
      <p:sp>
        <p:nvSpPr>
          <p:cNvPr id="422" name="Google Shape;422;g2fd67a42fe6_0_275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d67a42fe6_0_469"/>
          <p:cNvSpPr/>
          <p:nvPr/>
        </p:nvSpPr>
        <p:spPr>
          <a:xfrm>
            <a:off x="799450" y="3091875"/>
            <a:ext cx="1096800" cy="3072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fd67a42fe6_0_469"/>
          <p:cNvSpPr txBox="1"/>
          <p:nvPr>
            <p:ph idx="1" type="body"/>
          </p:nvPr>
        </p:nvSpPr>
        <p:spPr>
          <a:xfrm>
            <a:off x="415600" y="1164777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Methods </a:t>
            </a:r>
            <a:r>
              <a:rPr b="1" lang="de-DE" sz="2000"/>
              <a:t>estimate the distribution</a:t>
            </a:r>
            <a:r>
              <a:rPr lang="de-DE" sz="2000"/>
              <a:t> of the data or fit a distribution model to the data</a:t>
            </a:r>
            <a:br>
              <a:rPr lang="de-DE" sz="2000"/>
            </a:br>
            <a:r>
              <a:rPr lang="de-DE" sz="2000"/>
              <a:t>(frequency instead of distance)</a:t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lang="de-DE" sz="2100"/>
              <a:t>Anomaly score = </a:t>
            </a:r>
            <a:r>
              <a:rPr b="1" lang="de-DE" sz="2100">
                <a:solidFill>
                  <a:schemeClr val="accent2"/>
                </a:solidFill>
              </a:rPr>
              <a:t>probabilities / likelihoods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29" name="Google Shape;429;g2fd67a42fe6_0_469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Distribution</a:t>
            </a:r>
            <a:r>
              <a:rPr lang="de-DE"/>
              <a:t>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430" name="Google Shape;430;g2fd67a42fe6_0_469"/>
          <p:cNvPicPr preferRelativeResize="0"/>
          <p:nvPr/>
        </p:nvPicPr>
        <p:blipFill rotWithShape="1">
          <a:blip r:embed="rId3">
            <a:alphaModFix/>
          </a:blip>
          <a:srcRect b="16752" l="3709" r="50207" t="10757"/>
          <a:stretch/>
        </p:blipFill>
        <p:spPr>
          <a:xfrm>
            <a:off x="2174950" y="2662738"/>
            <a:ext cx="9054099" cy="18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fd67a42fe6_0_469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32" name="Google Shape;432;g2fd67a42fe6_0_469"/>
          <p:cNvSpPr/>
          <p:nvPr/>
        </p:nvSpPr>
        <p:spPr>
          <a:xfrm>
            <a:off x="2174954" y="26843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g2fd67a42fe6_0_469"/>
          <p:cNvCxnSpPr/>
          <p:nvPr/>
        </p:nvCxnSpPr>
        <p:spPr>
          <a:xfrm flipH="1" rot="10800000">
            <a:off x="2369700" y="3589625"/>
            <a:ext cx="2629800" cy="2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pic>
        <p:nvPicPr>
          <p:cNvPr id="434" name="Google Shape;434;g2fd67a42fe6_0_469"/>
          <p:cNvPicPr preferRelativeResize="0"/>
          <p:nvPr/>
        </p:nvPicPr>
        <p:blipFill rotWithShape="1">
          <a:blip r:embed="rId4">
            <a:alphaModFix/>
          </a:blip>
          <a:srcRect b="0" l="0" r="5249" t="0"/>
          <a:stretch/>
        </p:blipFill>
        <p:spPr>
          <a:xfrm>
            <a:off x="127284" y="341081"/>
            <a:ext cx="288322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fd67a42fe6_0_469"/>
          <p:cNvPicPr preferRelativeResize="0"/>
          <p:nvPr/>
        </p:nvPicPr>
        <p:blipFill rotWithShape="1">
          <a:blip r:embed="rId5">
            <a:alphaModFix/>
          </a:blip>
          <a:srcRect b="3925" l="9198" r="3776" t="3934"/>
          <a:stretch/>
        </p:blipFill>
        <p:spPr>
          <a:xfrm>
            <a:off x="-395950" y="3694625"/>
            <a:ext cx="2340325" cy="161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6" name="Google Shape;436;g2fd67a42fe6_0_469"/>
          <p:cNvSpPr/>
          <p:nvPr/>
        </p:nvSpPr>
        <p:spPr>
          <a:xfrm>
            <a:off x="2261625" y="5291402"/>
            <a:ext cx="8967425" cy="616787"/>
          </a:xfrm>
          <a:custGeom>
            <a:rect b="b" l="l" r="r" t="t"/>
            <a:pathLst>
              <a:path extrusionOk="0" h="33936" w="358697">
                <a:moveTo>
                  <a:pt x="0" y="31131"/>
                </a:moveTo>
                <a:cubicBezTo>
                  <a:pt x="14521" y="31131"/>
                  <a:pt x="29449" y="36192"/>
                  <a:pt x="43537" y="32672"/>
                </a:cubicBezTo>
                <a:cubicBezTo>
                  <a:pt x="55191" y="29760"/>
                  <a:pt x="67391" y="29740"/>
                  <a:pt x="79368" y="28819"/>
                </a:cubicBezTo>
                <a:cubicBezTo>
                  <a:pt x="92695" y="27794"/>
                  <a:pt x="106300" y="32824"/>
                  <a:pt x="119438" y="30360"/>
                </a:cubicBezTo>
                <a:cubicBezTo>
                  <a:pt x="132500" y="27910"/>
                  <a:pt x="145831" y="26508"/>
                  <a:pt x="159121" y="26508"/>
                </a:cubicBezTo>
                <a:cubicBezTo>
                  <a:pt x="168856" y="26508"/>
                  <a:pt x="178416" y="29142"/>
                  <a:pt x="188018" y="30746"/>
                </a:cubicBezTo>
                <a:cubicBezTo>
                  <a:pt x="200954" y="32907"/>
                  <a:pt x="214201" y="28819"/>
                  <a:pt x="227316" y="28819"/>
                </a:cubicBezTo>
                <a:cubicBezTo>
                  <a:pt x="232862" y="28819"/>
                  <a:pt x="238392" y="31144"/>
                  <a:pt x="243883" y="30360"/>
                </a:cubicBezTo>
                <a:cubicBezTo>
                  <a:pt x="254406" y="28858"/>
                  <a:pt x="268713" y="32314"/>
                  <a:pt x="275091" y="23811"/>
                </a:cubicBezTo>
                <a:cubicBezTo>
                  <a:pt x="281170" y="15708"/>
                  <a:pt x="284529" y="-2153"/>
                  <a:pt x="294355" y="308"/>
                </a:cubicBezTo>
                <a:cubicBezTo>
                  <a:pt x="301184" y="2019"/>
                  <a:pt x="304595" y="10442"/>
                  <a:pt x="307455" y="16876"/>
                </a:cubicBezTo>
                <a:cubicBezTo>
                  <a:pt x="309104" y="20587"/>
                  <a:pt x="308435" y="25562"/>
                  <a:pt x="311307" y="28434"/>
                </a:cubicBezTo>
                <a:cubicBezTo>
                  <a:pt x="317074" y="34201"/>
                  <a:pt x="327738" y="33758"/>
                  <a:pt x="335580" y="31516"/>
                </a:cubicBezTo>
                <a:cubicBezTo>
                  <a:pt x="342993" y="29397"/>
                  <a:pt x="350987" y="32287"/>
                  <a:pt x="358697" y="32287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7" name="Google Shape;437;g2fd67a42fe6_0_469"/>
          <p:cNvSpPr/>
          <p:nvPr/>
        </p:nvSpPr>
        <p:spPr>
          <a:xfrm>
            <a:off x="1361750" y="5259250"/>
            <a:ext cx="163800" cy="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d67a42fe6_0_251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Family</a:t>
            </a:r>
            <a:endParaRPr/>
          </a:p>
        </p:txBody>
      </p:sp>
      <p:sp>
        <p:nvSpPr>
          <p:cNvPr id="443" name="Google Shape;443;g2fd67a42fe6_0_251"/>
          <p:cNvSpPr txBox="1"/>
          <p:nvPr>
            <p:ph idx="1" type="body"/>
          </p:nvPr>
        </p:nvSpPr>
        <p:spPr>
          <a:xfrm>
            <a:off x="1431312" y="1460248"/>
            <a:ext cx="68772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Isolation Tree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evice, gauge&#10;&#10;Description automatically generated" id="444" name="Google Shape;444;g2fd67a42fe6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559" y="1374694"/>
            <a:ext cx="1974194" cy="66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fd67a42fe6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786" y="2215436"/>
            <a:ext cx="2055739" cy="68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text on a black background&#10;&#10;Description automatically generated" id="446" name="Google Shape;446;g2fd67a42fe6_0_2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6653" y="3083547"/>
            <a:ext cx="1988006" cy="66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fd67a42fe6_0_2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1253" y="4776197"/>
            <a:ext cx="2038807" cy="684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448" name="Google Shape;448;g2fd67a42fe6_0_2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3831" y="3928925"/>
            <a:ext cx="1993650" cy="66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fd67a42fe6_0_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3831" y="5638625"/>
            <a:ext cx="2016230" cy="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fd67a42fe6_0_251"/>
          <p:cNvPicPr preferRelativeResize="0"/>
          <p:nvPr/>
        </p:nvPicPr>
        <p:blipFill rotWithShape="1">
          <a:blip r:embed="rId9">
            <a:alphaModFix/>
          </a:blip>
          <a:srcRect b="0" l="0" r="5249" t="0"/>
          <a:stretch/>
        </p:blipFill>
        <p:spPr>
          <a:xfrm>
            <a:off x="939234" y="4965906"/>
            <a:ext cx="288322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fd67a42fe6_0_251"/>
          <p:cNvPicPr preferRelativeResize="0"/>
          <p:nvPr/>
        </p:nvPicPr>
        <p:blipFill rotWithShape="1">
          <a:blip r:embed="rId10">
            <a:alphaModFix/>
          </a:blip>
          <a:srcRect b="0" l="0" r="6402" t="0"/>
          <a:stretch/>
        </p:blipFill>
        <p:spPr>
          <a:xfrm>
            <a:off x="939982" y="3268802"/>
            <a:ext cx="287574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fd67a42fe6_0_251"/>
          <p:cNvPicPr preferRelativeResize="0"/>
          <p:nvPr/>
        </p:nvPicPr>
        <p:blipFill rotWithShape="1">
          <a:blip r:embed="rId11">
            <a:alphaModFix/>
          </a:blip>
          <a:srcRect b="0" l="0" r="5490" t="0"/>
          <a:stretch/>
        </p:blipFill>
        <p:spPr>
          <a:xfrm>
            <a:off x="939982" y="157169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fd67a42fe6_0_251"/>
          <p:cNvPicPr preferRelativeResize="0"/>
          <p:nvPr/>
        </p:nvPicPr>
        <p:blipFill rotWithShape="1">
          <a:blip r:embed="rId12">
            <a:alphaModFix/>
          </a:blip>
          <a:srcRect b="0" l="0" r="6794" t="0"/>
          <a:stretch/>
        </p:blipFill>
        <p:spPr>
          <a:xfrm>
            <a:off x="939982" y="242025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fd67a42fe6_0_251"/>
          <p:cNvPicPr preferRelativeResize="0"/>
          <p:nvPr/>
        </p:nvPicPr>
        <p:blipFill rotWithShape="1">
          <a:blip r:embed="rId13">
            <a:alphaModFix/>
          </a:blip>
          <a:srcRect b="0" l="0" r="5793" t="0"/>
          <a:stretch/>
        </p:blipFill>
        <p:spPr>
          <a:xfrm>
            <a:off x="939234" y="581445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fd67a42fe6_0_251"/>
          <p:cNvPicPr preferRelativeResize="0"/>
          <p:nvPr/>
        </p:nvPicPr>
        <p:blipFill rotWithShape="1">
          <a:blip r:embed="rId14">
            <a:alphaModFix/>
          </a:blip>
          <a:srcRect b="0" l="0" r="5258" t="0"/>
          <a:stretch/>
        </p:blipFill>
        <p:spPr>
          <a:xfrm>
            <a:off x="939234" y="4117354"/>
            <a:ext cx="288288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fd67a42fe6_0_251"/>
          <p:cNvSpPr/>
          <p:nvPr/>
        </p:nvSpPr>
        <p:spPr>
          <a:xfrm>
            <a:off x="6066352" y="1383513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ARIMA, DeepAnT, DeepNAP, HealthESN, LSTM-AD, MedianMethod, MTAD-GAT, NumentaHTM, NoveltySVR, OceanWNN, RBForest, RForest, SARIMA, Telemanom, Torsk, Triple ES, XGBoosting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fd67a42fe6_0_251"/>
          <p:cNvSpPr/>
          <p:nvPr/>
        </p:nvSpPr>
        <p:spPr>
          <a:xfrm>
            <a:off x="6066352" y="2237406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AE, Bagel, DAE, Donut, EncDec-AD, FFT, IE-CAE, LSTM-VAE, MSCRED, OmniAnomaly, PCI, PCC, RobustPCA, SR, SR-CNN, TAnoGan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fd67a42fe6_0_251"/>
          <p:cNvSpPr/>
          <p:nvPr/>
        </p:nvSpPr>
        <p:spPr>
          <a:xfrm>
            <a:off x="6066352" y="3091299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GI, GrammarViz, LaserDBN, MultiHMM, PST, Series2Graph, TARZAN, TSBitmap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fd67a42fe6_0_251"/>
          <p:cNvSpPr/>
          <p:nvPr/>
        </p:nvSpPr>
        <p:spPr>
          <a:xfrm>
            <a:off x="6066352" y="3945192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CBLOF, COF, DBStream, HOT SAX, Hybrid KNN, k-Means, KNN, LOF, NormA-SJ, PS-SVM, SAND, SSA, STAMP, STOMP, Sub-LOF, VALMOD, Left STAMPi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fd67a42fe6_0_251"/>
          <p:cNvSpPr/>
          <p:nvPr/>
        </p:nvSpPr>
        <p:spPr>
          <a:xfrm>
            <a:off x="6066352" y="4799085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COPOD, DWT-MLEAD, Fast-MCD, HBOS, NF, S-H-ESD, DSPOT, Sub-Fast-MCD</a:t>
            </a:r>
            <a:endParaRPr/>
          </a:p>
        </p:txBody>
      </p:sp>
      <p:sp>
        <p:nvSpPr>
          <p:cNvPr id="461" name="Google Shape;461;g2fd67a42fe6_0_251"/>
          <p:cNvSpPr/>
          <p:nvPr/>
        </p:nvSpPr>
        <p:spPr>
          <a:xfrm>
            <a:off x="6066352" y="5652976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EIF, HIF, IF-LOF, iForest, Sub-IF</a:t>
            </a:r>
            <a:endParaRPr/>
          </a:p>
        </p:txBody>
      </p:sp>
      <p:sp>
        <p:nvSpPr>
          <p:cNvPr id="462" name="Google Shape;462;g2fd67a42fe6_0_25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d67a42fe6_0_500"/>
          <p:cNvSpPr txBox="1"/>
          <p:nvPr>
            <p:ph idx="1" type="body"/>
          </p:nvPr>
        </p:nvSpPr>
        <p:spPr>
          <a:xfrm>
            <a:off x="415600" y="1164777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Methods build an </a:t>
            </a:r>
            <a:r>
              <a:rPr b="1" lang="de-DE" sz="2000"/>
              <a:t>ensemble of random trees that partition the samples</a:t>
            </a:r>
            <a:r>
              <a:rPr lang="de-DE" sz="2000"/>
              <a:t> (points or subsequences)</a:t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lang="de-DE" sz="2100"/>
              <a:t>Anomaly score = </a:t>
            </a:r>
            <a:r>
              <a:rPr b="1" lang="de-DE" sz="2100">
                <a:solidFill>
                  <a:schemeClr val="accent2"/>
                </a:solidFill>
              </a:rPr>
              <a:t>average reciprocal path length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68" name="Google Shape;468;g2fd67a42fe6_0_500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Isolation Tree</a:t>
            </a:r>
            <a:r>
              <a:rPr lang="de-DE"/>
              <a:t>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fd67a42fe6_0_500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70" name="Google Shape;470;g2fd67a42fe6_0_500"/>
          <p:cNvSpPr/>
          <p:nvPr/>
        </p:nvSpPr>
        <p:spPr>
          <a:xfrm>
            <a:off x="1531500" y="5691552"/>
            <a:ext cx="8967425" cy="616787"/>
          </a:xfrm>
          <a:custGeom>
            <a:rect b="b" l="l" r="r" t="t"/>
            <a:pathLst>
              <a:path extrusionOk="0" h="33936" w="358697">
                <a:moveTo>
                  <a:pt x="0" y="31131"/>
                </a:moveTo>
                <a:cubicBezTo>
                  <a:pt x="14521" y="31131"/>
                  <a:pt x="29449" y="36192"/>
                  <a:pt x="43537" y="32672"/>
                </a:cubicBezTo>
                <a:cubicBezTo>
                  <a:pt x="55191" y="29760"/>
                  <a:pt x="67391" y="29740"/>
                  <a:pt x="79368" y="28819"/>
                </a:cubicBezTo>
                <a:cubicBezTo>
                  <a:pt x="92695" y="27794"/>
                  <a:pt x="106300" y="32824"/>
                  <a:pt x="119438" y="30360"/>
                </a:cubicBezTo>
                <a:cubicBezTo>
                  <a:pt x="132500" y="27910"/>
                  <a:pt x="145831" y="26508"/>
                  <a:pt x="159121" y="26508"/>
                </a:cubicBezTo>
                <a:cubicBezTo>
                  <a:pt x="168856" y="26508"/>
                  <a:pt x="178416" y="29142"/>
                  <a:pt x="188018" y="30746"/>
                </a:cubicBezTo>
                <a:cubicBezTo>
                  <a:pt x="200954" y="32907"/>
                  <a:pt x="214201" y="28819"/>
                  <a:pt x="227316" y="28819"/>
                </a:cubicBezTo>
                <a:cubicBezTo>
                  <a:pt x="232862" y="28819"/>
                  <a:pt x="238392" y="31144"/>
                  <a:pt x="243883" y="30360"/>
                </a:cubicBezTo>
                <a:cubicBezTo>
                  <a:pt x="254406" y="28858"/>
                  <a:pt x="268713" y="32314"/>
                  <a:pt x="275091" y="23811"/>
                </a:cubicBezTo>
                <a:cubicBezTo>
                  <a:pt x="281170" y="15708"/>
                  <a:pt x="284529" y="-2153"/>
                  <a:pt x="294355" y="308"/>
                </a:cubicBezTo>
                <a:cubicBezTo>
                  <a:pt x="301184" y="2019"/>
                  <a:pt x="304595" y="10442"/>
                  <a:pt x="307455" y="16876"/>
                </a:cubicBezTo>
                <a:cubicBezTo>
                  <a:pt x="309104" y="20587"/>
                  <a:pt x="308435" y="25562"/>
                  <a:pt x="311307" y="28434"/>
                </a:cubicBezTo>
                <a:cubicBezTo>
                  <a:pt x="317074" y="34201"/>
                  <a:pt x="327738" y="33758"/>
                  <a:pt x="335580" y="31516"/>
                </a:cubicBezTo>
                <a:cubicBezTo>
                  <a:pt x="342993" y="29397"/>
                  <a:pt x="350987" y="32287"/>
                  <a:pt x="358697" y="32287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71" name="Google Shape;471;g2fd67a42fe6_0_500"/>
          <p:cNvPicPr preferRelativeResize="0"/>
          <p:nvPr/>
        </p:nvPicPr>
        <p:blipFill rotWithShape="1">
          <a:blip r:embed="rId3">
            <a:alphaModFix/>
          </a:blip>
          <a:srcRect b="0" l="0" r="5793" t="0"/>
          <a:stretch/>
        </p:blipFill>
        <p:spPr>
          <a:xfrm>
            <a:off x="127609" y="341083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g2fd67a42fe6_0_500"/>
          <p:cNvGrpSpPr/>
          <p:nvPr/>
        </p:nvGrpSpPr>
        <p:grpSpPr>
          <a:xfrm>
            <a:off x="3390478" y="4459680"/>
            <a:ext cx="2417472" cy="2282882"/>
            <a:chOff x="415600" y="1329610"/>
            <a:chExt cx="4673250" cy="4380050"/>
          </a:xfrm>
        </p:grpSpPr>
        <p:pic>
          <p:nvPicPr>
            <p:cNvPr id="473" name="Google Shape;473;g2fd67a42fe6_0_5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5600" y="1329610"/>
              <a:ext cx="4673250" cy="43800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74" name="Google Shape;474;g2fd67a42fe6_0_500"/>
            <p:cNvSpPr/>
            <p:nvPr/>
          </p:nvSpPr>
          <p:spPr>
            <a:xfrm>
              <a:off x="1541125" y="3794230"/>
              <a:ext cx="1203900" cy="28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5" name="Google Shape;475;g2fd67a42fe6_0_500"/>
          <p:cNvCxnSpPr/>
          <p:nvPr/>
        </p:nvCxnSpPr>
        <p:spPr>
          <a:xfrm flipH="1">
            <a:off x="4277217" y="4677853"/>
            <a:ext cx="229200" cy="861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76" name="Google Shape;476;g2fd67a42fe6_0_500"/>
          <p:cNvSpPr/>
          <p:nvPr/>
        </p:nvSpPr>
        <p:spPr>
          <a:xfrm>
            <a:off x="4168758" y="5549600"/>
            <a:ext cx="182100" cy="172500"/>
          </a:xfrm>
          <a:prstGeom prst="ellipse">
            <a:avLst/>
          </a:prstGeom>
          <a:solidFill>
            <a:srgbClr val="FFAF8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newplot (1).png" id="477" name="Google Shape;477;g2fd67a42fe6_0_500"/>
          <p:cNvPicPr preferRelativeResize="0"/>
          <p:nvPr/>
        </p:nvPicPr>
        <p:blipFill rotWithShape="1">
          <a:blip r:embed="rId5">
            <a:alphaModFix/>
          </a:blip>
          <a:srcRect b="16752" l="3709" r="50207" t="10757"/>
          <a:stretch/>
        </p:blipFill>
        <p:spPr>
          <a:xfrm>
            <a:off x="1336750" y="2434138"/>
            <a:ext cx="9054099" cy="18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fd67a42fe6_0_500"/>
          <p:cNvSpPr/>
          <p:nvPr/>
        </p:nvSpPr>
        <p:spPr>
          <a:xfrm>
            <a:off x="1336754" y="24557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g2fd67a42fe6_0_500"/>
          <p:cNvCxnSpPr/>
          <p:nvPr/>
        </p:nvCxnSpPr>
        <p:spPr>
          <a:xfrm flipH="1" rot="10800000">
            <a:off x="1531500" y="3361025"/>
            <a:ext cx="2629800" cy="2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480" name="Google Shape;480;g2fd67a42fe6_0_500"/>
          <p:cNvSpPr/>
          <p:nvPr/>
        </p:nvSpPr>
        <p:spPr>
          <a:xfrm>
            <a:off x="8651954" y="245572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g2fd67a42fe6_0_500"/>
          <p:cNvCxnSpPr>
            <a:stCxn id="478" idx="2"/>
          </p:cNvCxnSpPr>
          <p:nvPr/>
        </p:nvCxnSpPr>
        <p:spPr>
          <a:xfrm>
            <a:off x="1597904" y="4276425"/>
            <a:ext cx="1811700" cy="195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482" name="Google Shape;482;g2fd67a42fe6_0_500"/>
          <p:cNvSpPr/>
          <p:nvPr/>
        </p:nvSpPr>
        <p:spPr>
          <a:xfrm>
            <a:off x="5399958" y="6560193"/>
            <a:ext cx="182100" cy="17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g2fd67a42fe6_0_500"/>
          <p:cNvCxnSpPr>
            <a:stCxn id="476" idx="6"/>
            <a:endCxn id="480" idx="2"/>
          </p:cNvCxnSpPr>
          <p:nvPr/>
        </p:nvCxnSpPr>
        <p:spPr>
          <a:xfrm flipH="1" rot="10800000">
            <a:off x="4350858" y="4276550"/>
            <a:ext cx="4562100" cy="1359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484" name="Google Shape;484;g2fd67a42fe6_0_500"/>
          <p:cNvSpPr/>
          <p:nvPr/>
        </p:nvSpPr>
        <p:spPr>
          <a:xfrm>
            <a:off x="5285654" y="246507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2fd67a42fe6_0_500"/>
          <p:cNvSpPr/>
          <p:nvPr/>
        </p:nvSpPr>
        <p:spPr>
          <a:xfrm>
            <a:off x="6467204" y="2465075"/>
            <a:ext cx="522300" cy="1820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g2fd67a42fe6_0_500"/>
          <p:cNvCxnSpPr>
            <a:endCxn id="484" idx="2"/>
          </p:cNvCxnSpPr>
          <p:nvPr/>
        </p:nvCxnSpPr>
        <p:spPr>
          <a:xfrm flipH="1" rot="10800000">
            <a:off x="4941104" y="4285775"/>
            <a:ext cx="605700" cy="229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87" name="Google Shape;487;g2fd67a42fe6_0_500"/>
          <p:cNvCxnSpPr>
            <a:stCxn id="485" idx="2"/>
            <a:endCxn id="482" idx="0"/>
          </p:cNvCxnSpPr>
          <p:nvPr/>
        </p:nvCxnSpPr>
        <p:spPr>
          <a:xfrm flipH="1">
            <a:off x="5491154" y="4285775"/>
            <a:ext cx="1237200" cy="227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I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solation Tree Methods Example: </a:t>
            </a:r>
            <a:r>
              <a:rPr lang="de-D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Isolation Forest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93" name="Google Shape;493;p16"/>
          <p:cNvPicPr preferRelativeResize="0"/>
          <p:nvPr/>
        </p:nvPicPr>
        <p:blipFill rotWithShape="1">
          <a:blip r:embed="rId3">
            <a:alphaModFix/>
          </a:blip>
          <a:srcRect b="0" l="0" r="54379" t="21568"/>
          <a:stretch/>
        </p:blipFill>
        <p:spPr>
          <a:xfrm>
            <a:off x="2943375" y="3314075"/>
            <a:ext cx="3637993" cy="28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6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95" name="Google Shape;495;p16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  <p:pic>
        <p:nvPicPr>
          <p:cNvPr descr="newplot (1).png" id="496" name="Google Shape;496;p16"/>
          <p:cNvPicPr preferRelativeResize="0"/>
          <p:nvPr/>
        </p:nvPicPr>
        <p:blipFill rotWithShape="1">
          <a:blip r:embed="rId4">
            <a:alphaModFix/>
          </a:blip>
          <a:srcRect b="5947" l="0" r="3306" t="10761"/>
          <a:stretch/>
        </p:blipFill>
        <p:spPr>
          <a:xfrm>
            <a:off x="917773" y="1117145"/>
            <a:ext cx="10356266" cy="214156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6"/>
          <p:cNvSpPr/>
          <p:nvPr/>
        </p:nvSpPr>
        <p:spPr>
          <a:xfrm>
            <a:off x="1336747" y="1160315"/>
            <a:ext cx="240900" cy="182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16"/>
          <p:cNvCxnSpPr>
            <a:endCxn id="497" idx="2"/>
          </p:cNvCxnSpPr>
          <p:nvPr/>
        </p:nvCxnSpPr>
        <p:spPr>
          <a:xfrm rot="10800000">
            <a:off x="1457197" y="2981015"/>
            <a:ext cx="2752200" cy="2008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499" name="Google Shape;499;p16"/>
          <p:cNvSpPr/>
          <p:nvPr/>
        </p:nvSpPr>
        <p:spPr>
          <a:xfrm>
            <a:off x="5081897" y="1160315"/>
            <a:ext cx="240900" cy="1820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6"/>
          <p:cNvSpPr/>
          <p:nvPr/>
        </p:nvSpPr>
        <p:spPr>
          <a:xfrm>
            <a:off x="5414726" y="1160328"/>
            <a:ext cx="240900" cy="1820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3116972" y="1160315"/>
            <a:ext cx="240900" cy="182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6"/>
          <p:cNvSpPr/>
          <p:nvPr/>
        </p:nvSpPr>
        <p:spPr>
          <a:xfrm>
            <a:off x="6659847" y="1160315"/>
            <a:ext cx="240900" cy="182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2111822" y="1160315"/>
            <a:ext cx="240900" cy="182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16"/>
          <p:cNvCxnSpPr>
            <a:endCxn id="503" idx="2"/>
          </p:cNvCxnSpPr>
          <p:nvPr/>
        </p:nvCxnSpPr>
        <p:spPr>
          <a:xfrm rot="10800000">
            <a:off x="2232272" y="2981015"/>
            <a:ext cx="1880700" cy="1247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505" name="Google Shape;505;p16"/>
          <p:cNvCxnSpPr>
            <a:endCxn id="501" idx="2"/>
          </p:cNvCxnSpPr>
          <p:nvPr/>
        </p:nvCxnSpPr>
        <p:spPr>
          <a:xfrm rot="10800000">
            <a:off x="3237422" y="2981015"/>
            <a:ext cx="991200" cy="775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506" name="Google Shape;506;p16"/>
          <p:cNvCxnSpPr>
            <a:endCxn id="502" idx="2"/>
          </p:cNvCxnSpPr>
          <p:nvPr/>
        </p:nvCxnSpPr>
        <p:spPr>
          <a:xfrm flipH="1" rot="10800000">
            <a:off x="4998897" y="2981015"/>
            <a:ext cx="1781400" cy="1199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507" name="Google Shape;507;p16"/>
          <p:cNvSpPr txBox="1"/>
          <p:nvPr/>
        </p:nvSpPr>
        <p:spPr>
          <a:xfrm>
            <a:off x="7999529" y="1720391"/>
            <a:ext cx="6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508" name="Google Shape;508;p16"/>
          <p:cNvCxnSpPr>
            <a:endCxn id="500" idx="2"/>
          </p:cNvCxnSpPr>
          <p:nvPr/>
        </p:nvCxnSpPr>
        <p:spPr>
          <a:xfrm rot="10800000">
            <a:off x="5535176" y="2981028"/>
            <a:ext cx="542700" cy="24033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509" name="Google Shape;509;p16"/>
          <p:cNvCxnSpPr>
            <a:endCxn id="499" idx="2"/>
          </p:cNvCxnSpPr>
          <p:nvPr/>
        </p:nvCxnSpPr>
        <p:spPr>
          <a:xfrm rot="10800000">
            <a:off x="5202347" y="2981015"/>
            <a:ext cx="731100" cy="21432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pic>
        <p:nvPicPr>
          <p:cNvPr id="510" name="Google Shape;510;p16"/>
          <p:cNvPicPr preferRelativeResize="0"/>
          <p:nvPr/>
        </p:nvPicPr>
        <p:blipFill rotWithShape="1">
          <a:blip r:embed="rId5">
            <a:alphaModFix/>
          </a:blip>
          <a:srcRect b="0" l="0" r="5793" t="0"/>
          <a:stretch/>
        </p:blipFill>
        <p:spPr>
          <a:xfrm>
            <a:off x="127609" y="341071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fd67a42fe6_0_136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Isolation Tree Methods Example: </a:t>
            </a:r>
            <a:r>
              <a:rPr lang="de-DE">
                <a:solidFill>
                  <a:schemeClr val="dk2"/>
                </a:solidFill>
              </a:rPr>
              <a:t>Isolation Forest</a:t>
            </a:r>
            <a:endParaRPr/>
          </a:p>
        </p:txBody>
      </p:sp>
      <p:pic>
        <p:nvPicPr>
          <p:cNvPr id="516" name="Google Shape;516;g2fd67a42fe6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054998"/>
            <a:ext cx="10972800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fd67a42fe6_0_136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18" name="Google Shape;518;g2fd67a42fe6_0_136"/>
          <p:cNvSpPr txBox="1"/>
          <p:nvPr/>
        </p:nvSpPr>
        <p:spPr>
          <a:xfrm>
            <a:off x="6163303" y="6400800"/>
            <a:ext cx="3419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519" name="Google Shape;519;g2fd67a42fe6_0_136"/>
          <p:cNvSpPr txBox="1"/>
          <p:nvPr/>
        </p:nvSpPr>
        <p:spPr>
          <a:xfrm>
            <a:off x="-1" y="6410188"/>
            <a:ext cx="616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  <p:sp>
        <p:nvSpPr>
          <p:cNvPr id="520" name="Google Shape;520;g2fd67a42fe6_0_136"/>
          <p:cNvSpPr/>
          <p:nvPr/>
        </p:nvSpPr>
        <p:spPr>
          <a:xfrm>
            <a:off x="992100" y="1146200"/>
            <a:ext cx="10065600" cy="8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g2fd67a42fe6_0_136"/>
          <p:cNvPicPr preferRelativeResize="0"/>
          <p:nvPr/>
        </p:nvPicPr>
        <p:blipFill rotWithShape="1">
          <a:blip r:embed="rId4">
            <a:alphaModFix/>
          </a:blip>
          <a:srcRect b="0" l="0" r="5793" t="0"/>
          <a:stretch/>
        </p:blipFill>
        <p:spPr>
          <a:xfrm>
            <a:off x="127609" y="341071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Isolation Tree Methods Example: </a:t>
            </a:r>
            <a:r>
              <a:rPr lang="de-DE">
                <a:solidFill>
                  <a:schemeClr val="dk2"/>
                </a:solidFill>
              </a:rPr>
              <a:t>Isolation Forest</a:t>
            </a:r>
            <a:endParaRPr/>
          </a:p>
        </p:txBody>
      </p:sp>
      <p:pic>
        <p:nvPicPr>
          <p:cNvPr id="527" name="Google Shape;527;p17"/>
          <p:cNvPicPr preferRelativeResize="0"/>
          <p:nvPr/>
        </p:nvPicPr>
        <p:blipFill rotWithShape="1">
          <a:blip r:embed="rId3">
            <a:alphaModFix/>
          </a:blip>
          <a:srcRect b="0" l="0" r="0" t="3185"/>
          <a:stretch/>
        </p:blipFill>
        <p:spPr>
          <a:xfrm>
            <a:off x="495835" y="1069147"/>
            <a:ext cx="11144250" cy="52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7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29" name="Google Shape;529;p17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530" name="Google Shape;530;p17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  <p:pic>
        <p:nvPicPr>
          <p:cNvPr id="531" name="Google Shape;531;p17"/>
          <p:cNvPicPr preferRelativeResize="0"/>
          <p:nvPr/>
        </p:nvPicPr>
        <p:blipFill rotWithShape="1">
          <a:blip r:embed="rId4">
            <a:alphaModFix/>
          </a:blip>
          <a:srcRect b="0" l="0" r="5793" t="0"/>
          <a:stretch/>
        </p:blipFill>
        <p:spPr>
          <a:xfrm>
            <a:off x="127609" y="341071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8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Isolation Tree Methods Example: </a:t>
            </a:r>
            <a:r>
              <a:rPr lang="de-DE">
                <a:solidFill>
                  <a:schemeClr val="dk2"/>
                </a:solidFill>
              </a:rPr>
              <a:t>Isolation Forest</a:t>
            </a:r>
            <a:endParaRPr/>
          </a:p>
        </p:txBody>
      </p:sp>
      <p:pic>
        <p:nvPicPr>
          <p:cNvPr id="537" name="Google Shape;5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5" y="1069285"/>
            <a:ext cx="10648950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8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9" name="Google Shape;539;p18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540" name="Google Shape;540;p18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  <p:pic>
        <p:nvPicPr>
          <p:cNvPr id="541" name="Google Shape;541;p18"/>
          <p:cNvPicPr preferRelativeResize="0"/>
          <p:nvPr/>
        </p:nvPicPr>
        <p:blipFill rotWithShape="1">
          <a:blip r:embed="rId4">
            <a:alphaModFix/>
          </a:blip>
          <a:srcRect b="0" l="0" r="5793" t="0"/>
          <a:stretch/>
        </p:blipFill>
        <p:spPr>
          <a:xfrm>
            <a:off x="127609" y="341071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60" name="Google Shape;60;p3"/>
          <p:cNvSpPr txBox="1"/>
          <p:nvPr>
            <p:ph idx="1" type="body"/>
          </p:nvPr>
        </p:nvSpPr>
        <p:spPr>
          <a:xfrm>
            <a:off x="415600" y="1451289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/>
              <a:t>Time Series</a:t>
            </a:r>
            <a:r>
              <a:rPr lang="de-DE" sz="2400">
                <a:latin typeface="Arial"/>
                <a:ea typeface="Arial"/>
                <a:cs typeface="Arial"/>
                <a:sym typeface="Arial"/>
              </a:rPr>
              <a:t> Anomalies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Anomaly Detection Methods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/>
              <a:t>TSAD </a:t>
            </a:r>
            <a:r>
              <a:rPr lang="de-DE" sz="2400">
                <a:latin typeface="Arial"/>
                <a:ea typeface="Arial"/>
                <a:cs typeface="Arial"/>
                <a:sym typeface="Arial"/>
              </a:rPr>
              <a:t>Benchmarks &amp; Datasets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Outlook</a:t>
            </a:r>
            <a:endParaRPr/>
          </a:p>
          <a:p>
            <a:pPr indent="-3429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2147" y="1381323"/>
            <a:ext cx="2327416" cy="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"/>
          <p:cNvPicPr preferRelativeResize="0"/>
          <p:nvPr/>
        </p:nvPicPr>
        <p:blipFill rotWithShape="1">
          <a:blip r:embed="rId4">
            <a:alphaModFix/>
          </a:blip>
          <a:srcRect b="0" l="0" r="57090" t="66626"/>
          <a:stretch/>
        </p:blipFill>
        <p:spPr>
          <a:xfrm>
            <a:off x="7208913" y="2440325"/>
            <a:ext cx="2493853" cy="7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/>
          <p:cNvPicPr preferRelativeResize="0"/>
          <p:nvPr/>
        </p:nvPicPr>
        <p:blipFill rotWithShape="1">
          <a:blip r:embed="rId5">
            <a:alphaModFix/>
          </a:blip>
          <a:srcRect b="0" l="0" r="71953" t="0"/>
          <a:stretch/>
        </p:blipFill>
        <p:spPr>
          <a:xfrm>
            <a:off x="6940649" y="3692872"/>
            <a:ext cx="667599" cy="55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6">
            <a:alphaModFix/>
          </a:blip>
          <a:srcRect b="29819" l="0" r="0" t="0"/>
          <a:stretch/>
        </p:blipFill>
        <p:spPr>
          <a:xfrm>
            <a:off x="9177763" y="3637650"/>
            <a:ext cx="959688" cy="6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3871" y="3630047"/>
            <a:ext cx="667583" cy="67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4915" y="3630047"/>
            <a:ext cx="712907" cy="67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31044" y="4664850"/>
            <a:ext cx="849626" cy="84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9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Isolation Tree Methods Example: </a:t>
            </a:r>
            <a:r>
              <a:rPr lang="de-DE">
                <a:solidFill>
                  <a:schemeClr val="dk2"/>
                </a:solidFill>
              </a:rPr>
              <a:t>Isolation Forest</a:t>
            </a:r>
            <a:endParaRPr/>
          </a:p>
        </p:txBody>
      </p:sp>
      <p:pic>
        <p:nvPicPr>
          <p:cNvPr id="547" name="Google Shape;547;p19"/>
          <p:cNvPicPr preferRelativeResize="0"/>
          <p:nvPr/>
        </p:nvPicPr>
        <p:blipFill rotWithShape="1">
          <a:blip r:embed="rId3">
            <a:alphaModFix/>
          </a:blip>
          <a:srcRect b="0" l="0" r="0" t="5526"/>
          <a:stretch/>
        </p:blipFill>
        <p:spPr>
          <a:xfrm>
            <a:off x="609600" y="1213639"/>
            <a:ext cx="10972800" cy="49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9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49" name="Google Shape;549;p19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550" name="Google Shape;550;p19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  <p:pic>
        <p:nvPicPr>
          <p:cNvPr id="551" name="Google Shape;551;p19"/>
          <p:cNvPicPr preferRelativeResize="0"/>
          <p:nvPr/>
        </p:nvPicPr>
        <p:blipFill rotWithShape="1">
          <a:blip r:embed="rId4">
            <a:alphaModFix/>
          </a:blip>
          <a:srcRect b="0" l="0" r="5793" t="0"/>
          <a:stretch/>
        </p:blipFill>
        <p:spPr>
          <a:xfrm>
            <a:off x="127609" y="341071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0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Isolation Tree Methods Example: </a:t>
            </a:r>
            <a:r>
              <a:rPr lang="de-DE">
                <a:solidFill>
                  <a:schemeClr val="dk2"/>
                </a:solidFill>
              </a:rPr>
              <a:t>Isolation Forest</a:t>
            </a:r>
            <a:endParaRPr/>
          </a:p>
        </p:txBody>
      </p:sp>
      <p:pic>
        <p:nvPicPr>
          <p:cNvPr id="557" name="Google Shape;5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069" y="1292802"/>
            <a:ext cx="111347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0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59" name="Google Shape;559;p20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560" name="Google Shape;560;p20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  <p:pic>
        <p:nvPicPr>
          <p:cNvPr id="561" name="Google Shape;561;p20"/>
          <p:cNvPicPr preferRelativeResize="0"/>
          <p:nvPr/>
        </p:nvPicPr>
        <p:blipFill rotWithShape="1">
          <a:blip r:embed="rId4">
            <a:alphaModFix/>
          </a:blip>
          <a:srcRect b="0" l="0" r="5793" t="0"/>
          <a:stretch/>
        </p:blipFill>
        <p:spPr>
          <a:xfrm>
            <a:off x="127609" y="341071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Isolation Tree Methods Example: </a:t>
            </a:r>
            <a:r>
              <a:rPr lang="de-DE">
                <a:solidFill>
                  <a:schemeClr val="dk2"/>
                </a:solidFill>
              </a:rPr>
              <a:t>Isolation Forest</a:t>
            </a:r>
            <a:endParaRPr/>
          </a:p>
        </p:txBody>
      </p:sp>
      <p:pic>
        <p:nvPicPr>
          <p:cNvPr id="567" name="Google Shape;567;p21"/>
          <p:cNvPicPr preferRelativeResize="0"/>
          <p:nvPr/>
        </p:nvPicPr>
        <p:blipFill rotWithShape="1">
          <a:blip r:embed="rId3">
            <a:alphaModFix/>
          </a:blip>
          <a:srcRect b="0" l="0" r="0" t="5473"/>
          <a:stretch/>
        </p:blipFill>
        <p:spPr>
          <a:xfrm>
            <a:off x="457093" y="1184732"/>
            <a:ext cx="11106150" cy="49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1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569" name="Google Shape;569;p21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0" name="Google Shape;570;p21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  <p:pic>
        <p:nvPicPr>
          <p:cNvPr id="571" name="Google Shape;571;p21"/>
          <p:cNvPicPr preferRelativeResize="0"/>
          <p:nvPr/>
        </p:nvPicPr>
        <p:blipFill rotWithShape="1">
          <a:blip r:embed="rId4">
            <a:alphaModFix/>
          </a:blip>
          <a:srcRect b="0" l="0" r="5793" t="0"/>
          <a:stretch/>
        </p:blipFill>
        <p:spPr>
          <a:xfrm>
            <a:off x="127609" y="341071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1"/>
          <p:cNvSpPr txBox="1"/>
          <p:nvPr/>
        </p:nvSpPr>
        <p:spPr>
          <a:xfrm>
            <a:off x="5451700" y="1358125"/>
            <a:ext cx="182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accent2"/>
                </a:solidFill>
              </a:rPr>
              <a:t>Easier to isolate</a:t>
            </a:r>
            <a:endParaRPr b="1" sz="1600">
              <a:solidFill>
                <a:schemeClr val="accent2"/>
              </a:solidFill>
            </a:endParaRPr>
          </a:p>
        </p:txBody>
      </p:sp>
      <p:cxnSp>
        <p:nvCxnSpPr>
          <p:cNvPr id="573" name="Google Shape;573;p21"/>
          <p:cNvCxnSpPr>
            <a:stCxn id="572" idx="3"/>
          </p:cNvCxnSpPr>
          <p:nvPr/>
        </p:nvCxnSpPr>
        <p:spPr>
          <a:xfrm>
            <a:off x="7272100" y="1573675"/>
            <a:ext cx="1127100" cy="6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5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Isolation Tree Methods Example: </a:t>
            </a:r>
            <a:r>
              <a:rPr lang="de-DE">
                <a:solidFill>
                  <a:schemeClr val="dk2"/>
                </a:solidFill>
              </a:rPr>
              <a:t>Isolation Forest</a:t>
            </a:r>
            <a:endParaRPr/>
          </a:p>
        </p:txBody>
      </p:sp>
      <p:sp>
        <p:nvSpPr>
          <p:cNvPr id="579" name="Google Shape;579;p15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80" name="Google Shape;580;p15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  <p:pic>
        <p:nvPicPr>
          <p:cNvPr id="581" name="Google Shape;581;p15"/>
          <p:cNvPicPr preferRelativeResize="0"/>
          <p:nvPr/>
        </p:nvPicPr>
        <p:blipFill rotWithShape="1">
          <a:blip r:embed="rId3">
            <a:alphaModFix/>
          </a:blip>
          <a:srcRect b="0" l="0" r="5793" t="0"/>
          <a:stretch/>
        </p:blipFill>
        <p:spPr>
          <a:xfrm>
            <a:off x="127609" y="341071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15"/>
          <p:cNvGrpSpPr/>
          <p:nvPr/>
        </p:nvGrpSpPr>
        <p:grpSpPr>
          <a:xfrm>
            <a:off x="483034" y="1780319"/>
            <a:ext cx="3148369" cy="3140058"/>
            <a:chOff x="415600" y="1329610"/>
            <a:chExt cx="4673250" cy="4380050"/>
          </a:xfrm>
        </p:grpSpPr>
        <p:pic>
          <p:nvPicPr>
            <p:cNvPr id="583" name="Google Shape;58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5600" y="1329610"/>
              <a:ext cx="4673250" cy="438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15"/>
            <p:cNvSpPr/>
            <p:nvPr/>
          </p:nvSpPr>
          <p:spPr>
            <a:xfrm>
              <a:off x="1541125" y="3775750"/>
              <a:ext cx="1203900" cy="28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15"/>
          <p:cNvGrpSpPr/>
          <p:nvPr/>
        </p:nvGrpSpPr>
        <p:grpSpPr>
          <a:xfrm>
            <a:off x="4122234" y="1858969"/>
            <a:ext cx="3148369" cy="3140058"/>
            <a:chOff x="415600" y="1329610"/>
            <a:chExt cx="4673250" cy="4380050"/>
          </a:xfrm>
        </p:grpSpPr>
        <p:pic>
          <p:nvPicPr>
            <p:cNvPr id="586" name="Google Shape;58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5600" y="1329610"/>
              <a:ext cx="4673250" cy="438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15"/>
            <p:cNvSpPr/>
            <p:nvPr/>
          </p:nvSpPr>
          <p:spPr>
            <a:xfrm>
              <a:off x="1541125" y="3775750"/>
              <a:ext cx="1203900" cy="28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15"/>
          <p:cNvGrpSpPr/>
          <p:nvPr/>
        </p:nvGrpSpPr>
        <p:grpSpPr>
          <a:xfrm>
            <a:off x="7761434" y="1858969"/>
            <a:ext cx="3148369" cy="3140058"/>
            <a:chOff x="415600" y="1329610"/>
            <a:chExt cx="4673250" cy="4380050"/>
          </a:xfrm>
        </p:grpSpPr>
        <p:pic>
          <p:nvPicPr>
            <p:cNvPr id="589" name="Google Shape;5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5600" y="1329610"/>
              <a:ext cx="4673250" cy="438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15"/>
            <p:cNvSpPr/>
            <p:nvPr/>
          </p:nvSpPr>
          <p:spPr>
            <a:xfrm>
              <a:off x="1541125" y="3775750"/>
              <a:ext cx="1203900" cy="28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15"/>
          <p:cNvSpPr txBox="1"/>
          <p:nvPr/>
        </p:nvSpPr>
        <p:spPr>
          <a:xfrm>
            <a:off x="11235904" y="3266204"/>
            <a:ext cx="6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5145204" y="3368618"/>
            <a:ext cx="237600" cy="23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5"/>
          <p:cNvSpPr/>
          <p:nvPr/>
        </p:nvSpPr>
        <p:spPr>
          <a:xfrm>
            <a:off x="4652247" y="3867775"/>
            <a:ext cx="237600" cy="237600"/>
          </a:xfrm>
          <a:prstGeom prst="ellipse">
            <a:avLst/>
          </a:prstGeom>
          <a:solidFill>
            <a:srgbClr val="FFAF8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5"/>
          <p:cNvSpPr/>
          <p:nvPr/>
        </p:nvSpPr>
        <p:spPr>
          <a:xfrm>
            <a:off x="8794018" y="3358979"/>
            <a:ext cx="237600" cy="23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5"/>
          <p:cNvSpPr/>
          <p:nvPr/>
        </p:nvSpPr>
        <p:spPr>
          <a:xfrm>
            <a:off x="9639940" y="3858143"/>
            <a:ext cx="237600" cy="237600"/>
          </a:xfrm>
          <a:prstGeom prst="ellipse">
            <a:avLst/>
          </a:prstGeom>
          <a:solidFill>
            <a:srgbClr val="FFAF8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15"/>
          <p:cNvCxnSpPr/>
          <p:nvPr/>
        </p:nvCxnSpPr>
        <p:spPr>
          <a:xfrm flipH="1">
            <a:off x="1637525" y="2080525"/>
            <a:ext cx="298500" cy="1184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97" name="Google Shape;597;p15"/>
          <p:cNvCxnSpPr>
            <a:endCxn id="587" idx="1"/>
          </p:cNvCxnSpPr>
          <p:nvPr/>
        </p:nvCxnSpPr>
        <p:spPr>
          <a:xfrm flipH="1">
            <a:off x="4880500" y="2174140"/>
            <a:ext cx="675300" cy="1541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98" name="Google Shape;598;p15"/>
          <p:cNvCxnSpPr/>
          <p:nvPr/>
        </p:nvCxnSpPr>
        <p:spPr>
          <a:xfrm>
            <a:off x="9195125" y="2174150"/>
            <a:ext cx="523500" cy="1534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99" name="Google Shape;599;p15"/>
          <p:cNvSpPr/>
          <p:nvPr/>
        </p:nvSpPr>
        <p:spPr>
          <a:xfrm>
            <a:off x="1496365" y="3279703"/>
            <a:ext cx="237600" cy="237600"/>
          </a:xfrm>
          <a:prstGeom prst="ellipse">
            <a:avLst/>
          </a:prstGeom>
          <a:solidFill>
            <a:srgbClr val="FFAF8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fd67a42fe6_0_590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</a:t>
            </a:r>
            <a:r>
              <a:rPr lang="de-DE"/>
              <a:t>in aeon</a:t>
            </a:r>
            <a:endParaRPr/>
          </a:p>
        </p:txBody>
      </p:sp>
      <p:sp>
        <p:nvSpPr>
          <p:cNvPr id="605" name="Google Shape;605;g2fd67a42fe6_0_590"/>
          <p:cNvSpPr txBox="1"/>
          <p:nvPr>
            <p:ph idx="1" type="body"/>
          </p:nvPr>
        </p:nvSpPr>
        <p:spPr>
          <a:xfrm>
            <a:off x="1431312" y="1460248"/>
            <a:ext cx="68772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de-DE" sz="2400" u="none" cap="none" strike="noStrike">
                <a:solidFill>
                  <a:srgbClr val="460046"/>
                </a:solidFill>
              </a:rPr>
              <a:t>Forecasting</a:t>
            </a:r>
            <a:endParaRPr i="0" sz="2400" u="none" cap="none" strike="noStrike">
              <a:solidFill>
                <a:srgbClr val="460046"/>
              </a:solidFill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de-DE" sz="2400" u="none" cap="none" strike="noStrike">
                <a:solidFill>
                  <a:srgbClr val="460046"/>
                </a:solidFill>
              </a:rPr>
              <a:t>Encoding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Isolation Tree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evice, gauge&#10;&#10;Description automatically generated" id="606" name="Google Shape;606;g2fd67a42fe6_0_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559" y="1374694"/>
            <a:ext cx="1974194" cy="66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fd67a42fe6_0_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786" y="2215436"/>
            <a:ext cx="2055739" cy="68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text on a black background&#10;&#10;Description automatically generated" id="608" name="Google Shape;608;g2fd67a42fe6_0_5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6653" y="3083547"/>
            <a:ext cx="1988006" cy="66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fd67a42fe6_0_5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1253" y="4776197"/>
            <a:ext cx="2038807" cy="684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610" name="Google Shape;610;g2fd67a42fe6_0_5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3831" y="3928925"/>
            <a:ext cx="1993650" cy="66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fd67a42fe6_0_5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3831" y="5638625"/>
            <a:ext cx="2016230" cy="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fd67a42fe6_0_590"/>
          <p:cNvPicPr preferRelativeResize="0"/>
          <p:nvPr/>
        </p:nvPicPr>
        <p:blipFill rotWithShape="1">
          <a:blip r:embed="rId9">
            <a:alphaModFix/>
          </a:blip>
          <a:srcRect b="0" l="0" r="5249" t="0"/>
          <a:stretch/>
        </p:blipFill>
        <p:spPr>
          <a:xfrm>
            <a:off x="939234" y="4965906"/>
            <a:ext cx="288322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fd67a42fe6_0_590"/>
          <p:cNvPicPr preferRelativeResize="0"/>
          <p:nvPr/>
        </p:nvPicPr>
        <p:blipFill rotWithShape="1">
          <a:blip r:embed="rId10">
            <a:alphaModFix/>
          </a:blip>
          <a:srcRect b="0" l="0" r="6402" t="0"/>
          <a:stretch/>
        </p:blipFill>
        <p:spPr>
          <a:xfrm>
            <a:off x="939982" y="3268802"/>
            <a:ext cx="287574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fd67a42fe6_0_590"/>
          <p:cNvPicPr preferRelativeResize="0"/>
          <p:nvPr/>
        </p:nvPicPr>
        <p:blipFill rotWithShape="1">
          <a:blip r:embed="rId11">
            <a:alphaModFix/>
          </a:blip>
          <a:srcRect b="0" l="0" r="5490" t="0"/>
          <a:stretch/>
        </p:blipFill>
        <p:spPr>
          <a:xfrm>
            <a:off x="939982" y="157169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2fd67a42fe6_0_590"/>
          <p:cNvPicPr preferRelativeResize="0"/>
          <p:nvPr/>
        </p:nvPicPr>
        <p:blipFill rotWithShape="1">
          <a:blip r:embed="rId12">
            <a:alphaModFix/>
          </a:blip>
          <a:srcRect b="0" l="0" r="6794" t="0"/>
          <a:stretch/>
        </p:blipFill>
        <p:spPr>
          <a:xfrm>
            <a:off x="939982" y="242025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2fd67a42fe6_0_590"/>
          <p:cNvPicPr preferRelativeResize="0"/>
          <p:nvPr/>
        </p:nvPicPr>
        <p:blipFill rotWithShape="1">
          <a:blip r:embed="rId13">
            <a:alphaModFix/>
          </a:blip>
          <a:srcRect b="0" l="0" r="5793" t="0"/>
          <a:stretch/>
        </p:blipFill>
        <p:spPr>
          <a:xfrm>
            <a:off x="939234" y="581445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fd67a42fe6_0_590"/>
          <p:cNvPicPr preferRelativeResize="0"/>
          <p:nvPr/>
        </p:nvPicPr>
        <p:blipFill rotWithShape="1">
          <a:blip r:embed="rId14">
            <a:alphaModFix/>
          </a:blip>
          <a:srcRect b="0" l="0" r="5258" t="0"/>
          <a:stretch/>
        </p:blipFill>
        <p:spPr>
          <a:xfrm>
            <a:off x="939234" y="4117354"/>
            <a:ext cx="288288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fd67a42fe6_0_590"/>
          <p:cNvSpPr/>
          <p:nvPr/>
        </p:nvSpPr>
        <p:spPr>
          <a:xfrm>
            <a:off x="6066352" y="1383513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ARIMA, DeepAnT, DeepNAP, HealthESN, LSTM-AD, MedianMethod, MTAD-GAT, NumentaHTM, NoveltySVR, OceanWNN, RBForest, RForest, SARIMA, Telemanom, Torsk, Triple ES, XGBoosting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fd67a42fe6_0_590"/>
          <p:cNvSpPr/>
          <p:nvPr/>
        </p:nvSpPr>
        <p:spPr>
          <a:xfrm>
            <a:off x="6066352" y="2237406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100" u="none" cap="none" strike="noStrike">
                <a:solidFill>
                  <a:srgbClr val="000000"/>
                </a:solidFill>
              </a:rPr>
              <a:t>AE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Bagel, DAE, Donut, EncDec-AD, FFT, IE-CAE, LSTM-VAE, MSCRED, OmniAnomaly, PCI,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PCC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RobustPCA, SR, SR-CNN, TAnoGan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fd67a42fe6_0_590"/>
          <p:cNvSpPr/>
          <p:nvPr/>
        </p:nvSpPr>
        <p:spPr>
          <a:xfrm>
            <a:off x="6066352" y="3091299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GI, GrammarViz, LaserDBN, MultiHMM, PST, Series2Graph, TARZAN, TSBitmap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2fd67a42fe6_0_590"/>
          <p:cNvSpPr/>
          <p:nvPr/>
        </p:nvSpPr>
        <p:spPr>
          <a:xfrm>
            <a:off x="6066352" y="3945192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100" u="none" cap="none" strike="noStrike">
                <a:solidFill>
                  <a:srgbClr val="000000"/>
                </a:solidFill>
              </a:rPr>
              <a:t>CBLOF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COF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DBStream, HOT SAX, Hybrid KNN,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k-Means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KNN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LOF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NormA-SJ, PS-SVM, SAND, SSA,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STAMP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STOMP,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Sub-LOF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VALMOD, Left STAMPi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2fd67a42fe6_0_590"/>
          <p:cNvSpPr/>
          <p:nvPr/>
        </p:nvSpPr>
        <p:spPr>
          <a:xfrm>
            <a:off x="6066352" y="4799085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100" u="none" cap="none" strike="noStrike">
                <a:solidFill>
                  <a:srgbClr val="000000"/>
                </a:solidFill>
              </a:rPr>
              <a:t>COPOD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DWT-MLEAD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Fast-MCD,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HBOS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NF, S-H-ESD, DSPOT, Sub-Fast-MCD</a:t>
            </a:r>
            <a:endParaRPr/>
          </a:p>
        </p:txBody>
      </p:sp>
      <p:sp>
        <p:nvSpPr>
          <p:cNvPr id="623" name="Google Shape;623;g2fd67a42fe6_0_590"/>
          <p:cNvSpPr/>
          <p:nvPr/>
        </p:nvSpPr>
        <p:spPr>
          <a:xfrm>
            <a:off x="6066352" y="5652976"/>
            <a:ext cx="496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EIF, HIF, IF-LOF,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iForest</a:t>
            </a: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de-DE" sz="1100" u="none" cap="none" strike="noStrike">
                <a:solidFill>
                  <a:srgbClr val="000000"/>
                </a:solidFill>
              </a:rPr>
              <a:t>Sub-IF</a:t>
            </a:r>
            <a:endParaRPr b="1"/>
          </a:p>
        </p:txBody>
      </p:sp>
      <p:sp>
        <p:nvSpPr>
          <p:cNvPr id="624" name="Google Shape;624;g2fd67a42fe6_0_590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25" name="Google Shape;625;g2fd67a42fe6_0_59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855794" y="2974064"/>
            <a:ext cx="1172515" cy="88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fd67a42fe6_0_2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TSAD Benchmark &amp; Datasets</a:t>
            </a:r>
            <a:endParaRPr/>
          </a:p>
        </p:txBody>
      </p:sp>
      <p:sp>
        <p:nvSpPr>
          <p:cNvPr id="631" name="Google Shape;631;g2fd67a42fe6_0_23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32" name="Google Shape;632;g2fd67a42fe6_0_23"/>
          <p:cNvSpPr txBox="1"/>
          <p:nvPr/>
        </p:nvSpPr>
        <p:spPr>
          <a:xfrm>
            <a:off x="7090924" y="0"/>
            <a:ext cx="510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ECML/PKDD 2024 Tutorial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Introduction to Machine Learning from Time Series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g2fd67a42fe6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576" y="174576"/>
            <a:ext cx="141372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fd67a42fe6_0_23"/>
          <p:cNvPicPr preferRelativeResize="0"/>
          <p:nvPr/>
        </p:nvPicPr>
        <p:blipFill rotWithShape="1">
          <a:blip r:embed="rId4">
            <a:alphaModFix/>
          </a:blip>
          <a:srcRect b="0" l="0" r="71953" t="0"/>
          <a:stretch/>
        </p:blipFill>
        <p:spPr>
          <a:xfrm>
            <a:off x="1763019" y="4768538"/>
            <a:ext cx="484626" cy="3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fd67a42fe6_0_23"/>
          <p:cNvPicPr preferRelativeResize="0"/>
          <p:nvPr/>
        </p:nvPicPr>
        <p:blipFill rotWithShape="1">
          <a:blip r:embed="rId5">
            <a:alphaModFix/>
          </a:blip>
          <a:srcRect b="29819" l="0" r="0" t="0"/>
          <a:stretch/>
        </p:blipFill>
        <p:spPr>
          <a:xfrm>
            <a:off x="10037525" y="4581601"/>
            <a:ext cx="1107499" cy="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fd67a42fe6_0_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5009" y="4573997"/>
            <a:ext cx="667583" cy="67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fd67a42fe6_0_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9877" y="4573997"/>
            <a:ext cx="712907" cy="67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3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Benchmarks &amp; Datasets</a:t>
            </a:r>
            <a:endParaRPr/>
          </a:p>
        </p:txBody>
      </p:sp>
      <p:sp>
        <p:nvSpPr>
          <p:cNvPr id="643" name="Google Shape;643;p23"/>
          <p:cNvSpPr/>
          <p:nvPr/>
        </p:nvSpPr>
        <p:spPr>
          <a:xfrm>
            <a:off x="442909" y="1158326"/>
            <a:ext cx="2736000" cy="482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3"/>
              </a:gs>
              <a:gs pos="100000">
                <a:srgbClr val="D8D8D8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0" lIns="36000" spcFirstLastPara="1" rIns="36000" wrap="square" tIns="72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NAB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 time series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Univariate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Real-world and synthetic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Streaming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Own scoring mechanism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Various domains</a:t>
            </a:r>
            <a:endParaRPr/>
          </a:p>
        </p:txBody>
      </p:sp>
      <p:sp>
        <p:nvSpPr>
          <p:cNvPr id="644" name="Google Shape;644;p23"/>
          <p:cNvSpPr/>
          <p:nvPr/>
        </p:nvSpPr>
        <p:spPr>
          <a:xfrm>
            <a:off x="3335380" y="1158326"/>
            <a:ext cx="2736000" cy="482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3"/>
              </a:gs>
              <a:gs pos="100000">
                <a:srgbClr val="D8D8D8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0" lIns="36000" spcFirstLastPara="1" rIns="36000" wrap="square" tIns="72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HEX/UCR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250 time series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Univariate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Manually checked labels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Only 1 annotated anomaly per time series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Various domains</a:t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>
            <a:off x="6227851" y="1158326"/>
            <a:ext cx="2736000" cy="482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3"/>
              </a:gs>
              <a:gs pos="100000">
                <a:srgbClr val="D8D8D8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0" lIns="36000" spcFirstLastPara="1" rIns="36000" wrap="square" tIns="72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TSB-UAD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</a:rPr>
              <a:t>2 000</a:t>
            </a: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time series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Univariate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No filtering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Proposes data transformations to introduce new anomalies in existing time series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Includes time series generated from classification datasets</a:t>
            </a:r>
            <a:endParaRPr/>
          </a:p>
        </p:txBody>
      </p:sp>
      <p:pic>
        <p:nvPicPr>
          <p:cNvPr id="646" name="Google Shape;6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917" y="1429579"/>
            <a:ext cx="1727942" cy="3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23"/>
          <p:cNvSpPr/>
          <p:nvPr/>
        </p:nvSpPr>
        <p:spPr>
          <a:xfrm>
            <a:off x="9120321" y="1158326"/>
            <a:ext cx="2736000" cy="482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3"/>
              </a:gs>
              <a:gs pos="100000">
                <a:srgbClr val="D8D8D8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0" lIns="36000" spcFirstLastPara="1" rIns="36000" wrap="square" tIns="72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976 time series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Uni- &amp; multivariate</a:t>
            </a:r>
            <a:endParaRPr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Only time series with contamination &lt;0.1, at least one method above 0.8 ROC-AUC and at least one anomaly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de-DE" sz="1600" u="none" cap="none" strike="noStrike">
                <a:solidFill>
                  <a:schemeClr val="dk1"/>
                </a:solidFill>
              </a:rPr>
              <a:t>Synthetic time series generator GutenTAG for parameter tuning</a:t>
            </a:r>
            <a:endParaRPr/>
          </a:p>
        </p:txBody>
      </p:sp>
      <p:pic>
        <p:nvPicPr>
          <p:cNvPr id="648" name="Google Shape;6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4566" y="1268178"/>
            <a:ext cx="1107509" cy="110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2059" y="1260572"/>
            <a:ext cx="667583" cy="67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6927" y="1260572"/>
            <a:ext cx="712906" cy="670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23"/>
          <p:cNvCxnSpPr/>
          <p:nvPr/>
        </p:nvCxnSpPr>
        <p:spPr>
          <a:xfrm>
            <a:off x="562282" y="2370731"/>
            <a:ext cx="2491212" cy="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23"/>
          <p:cNvCxnSpPr/>
          <p:nvPr/>
        </p:nvCxnSpPr>
        <p:spPr>
          <a:xfrm>
            <a:off x="3457774" y="2370731"/>
            <a:ext cx="2491212" cy="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23"/>
          <p:cNvCxnSpPr/>
          <p:nvPr/>
        </p:nvCxnSpPr>
        <p:spPr>
          <a:xfrm>
            <a:off x="6350244" y="2370731"/>
            <a:ext cx="2491212" cy="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23"/>
          <p:cNvCxnSpPr/>
          <p:nvPr/>
        </p:nvCxnSpPr>
        <p:spPr>
          <a:xfrm>
            <a:off x="9242714" y="2371726"/>
            <a:ext cx="2491212" cy="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5" name="Google Shape;655;p23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56" name="Google Shape;65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3499" y="6144702"/>
            <a:ext cx="890918" cy="6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23"/>
          <p:cNvSpPr txBox="1"/>
          <p:nvPr/>
        </p:nvSpPr>
        <p:spPr>
          <a:xfrm>
            <a:off x="4906975" y="6270438"/>
            <a:ext cx="34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All datasets are available in aeon!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6"/>
          <p:cNvSpPr txBox="1"/>
          <p:nvPr>
            <p:ph idx="1" type="body"/>
          </p:nvPr>
        </p:nvSpPr>
        <p:spPr>
          <a:xfrm>
            <a:off x="415600" y="1536633"/>
            <a:ext cx="5907863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●"/>
            </a:pPr>
            <a:r>
              <a:rPr lang="de-DE">
                <a:solidFill>
                  <a:srgbClr val="5597D3"/>
                </a:solidFill>
                <a:latin typeface="Arial"/>
                <a:ea typeface="Arial"/>
                <a:cs typeface="Arial"/>
                <a:sym typeface="Arial"/>
              </a:rPr>
              <a:t>Distance methods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 have better accuracy than forecasting or reconstruction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6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HEX/UCR Insights</a:t>
            </a:r>
            <a:endParaRPr/>
          </a:p>
        </p:txBody>
      </p:sp>
      <p:sp>
        <p:nvSpPr>
          <p:cNvPr id="664" name="Google Shape;664;p26"/>
          <p:cNvSpPr txBox="1"/>
          <p:nvPr/>
        </p:nvSpPr>
        <p:spPr>
          <a:xfrm>
            <a:off x="0" y="6405090"/>
            <a:ext cx="72448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Renjie Wu and Eamonn J. Keogh. 2020. Current Time Series Anomaly Detection Benchmarks are Flawed and are Creating the Illusion of Progress. IEEE Transactions on Knwoledge &amp; Data Engineering, vol. 35, no. 04, 2023.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6"/>
          <p:cNvSpPr txBox="1"/>
          <p:nvPr/>
        </p:nvSpPr>
        <p:spPr>
          <a:xfrm>
            <a:off x="7244862" y="6394876"/>
            <a:ext cx="3754077" cy="471879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  <p:pic>
        <p:nvPicPr>
          <p:cNvPr id="666" name="Google Shape;6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0143" y="0"/>
            <a:ext cx="3754077" cy="6312452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26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7"/>
          <p:cNvSpPr txBox="1"/>
          <p:nvPr>
            <p:ph idx="1" type="body"/>
          </p:nvPr>
        </p:nvSpPr>
        <p:spPr>
          <a:xfrm>
            <a:off x="415600" y="1536633"/>
            <a:ext cx="5907863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   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Distance methods have better accuracy tha</a:t>
            </a:r>
            <a:r>
              <a:rPr lang="de-DE"/>
              <a:t>n</a:t>
            </a:r>
            <a:br>
              <a:rPr lang="de-DE"/>
            </a:br>
            <a:r>
              <a:rPr lang="de-DE"/>
              <a:t>   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forecasting or</a:t>
            </a:r>
            <a:r>
              <a:rPr lang="de-DE"/>
              <a:t>     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reconstruction methods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Semi-supervised are NOT outperforming unsupervised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b="1" lang="de-DE"/>
              <a:t>There is no overall winner!</a:t>
            </a:r>
            <a:endParaRPr b="1"/>
          </a:p>
        </p:txBody>
      </p:sp>
      <p:sp>
        <p:nvSpPr>
          <p:cNvPr id="673" name="Google Shape;673;p27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TimeEval Insights</a:t>
            </a:r>
            <a:endParaRPr/>
          </a:p>
        </p:txBody>
      </p:sp>
      <p:pic>
        <p:nvPicPr>
          <p:cNvPr id="674" name="Google Shape;6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3463" y="0"/>
            <a:ext cx="58685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27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76" name="Google Shape;676;p27"/>
          <p:cNvSpPr txBox="1"/>
          <p:nvPr/>
        </p:nvSpPr>
        <p:spPr>
          <a:xfrm>
            <a:off x="0" y="6405090"/>
            <a:ext cx="63825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Sebastian Schmidl, Phillip Wenig, Thorsten Papenbrock: Anomaly Detection in Time Series: A Comprehensive Evaluation. PVLDB 9:(15), 2022. DOI:10.14778/3538598.3538602</a:t>
            </a:r>
            <a:endParaRPr/>
          </a:p>
        </p:txBody>
      </p:sp>
      <p:pic>
        <p:nvPicPr>
          <p:cNvPr id="677" name="Google Shape;677;p27"/>
          <p:cNvPicPr preferRelativeResize="0"/>
          <p:nvPr/>
        </p:nvPicPr>
        <p:blipFill rotWithShape="1">
          <a:blip r:embed="rId4">
            <a:alphaModFix/>
          </a:blip>
          <a:srcRect b="0" l="0" r="5258" t="0"/>
          <a:stretch/>
        </p:blipFill>
        <p:spPr>
          <a:xfrm>
            <a:off x="929578" y="1661190"/>
            <a:ext cx="188375" cy="1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7"/>
          <p:cNvPicPr preferRelativeResize="0"/>
          <p:nvPr/>
        </p:nvPicPr>
        <p:blipFill rotWithShape="1">
          <a:blip r:embed="rId5">
            <a:alphaModFix/>
          </a:blip>
          <a:srcRect b="0" l="0" r="6794" t="0"/>
          <a:stretch/>
        </p:blipFill>
        <p:spPr>
          <a:xfrm>
            <a:off x="2616813" y="1948275"/>
            <a:ext cx="188375" cy="1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7"/>
          <p:cNvPicPr preferRelativeResize="0"/>
          <p:nvPr/>
        </p:nvPicPr>
        <p:blipFill rotWithShape="1">
          <a:blip r:embed="rId6">
            <a:alphaModFix/>
          </a:blip>
          <a:srcRect b="0" l="0" r="5490" t="0"/>
          <a:stretch/>
        </p:blipFill>
        <p:spPr>
          <a:xfrm>
            <a:off x="929577" y="1948274"/>
            <a:ext cx="188375" cy="1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8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TSB-UAD Insights</a:t>
            </a:r>
            <a:endParaRPr/>
          </a:p>
        </p:txBody>
      </p:sp>
      <p:pic>
        <p:nvPicPr>
          <p:cNvPr id="685" name="Google Shape;6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0757" y="0"/>
            <a:ext cx="3687643" cy="621992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8"/>
          <p:cNvSpPr txBox="1"/>
          <p:nvPr/>
        </p:nvSpPr>
        <p:spPr>
          <a:xfrm>
            <a:off x="415600" y="1536633"/>
            <a:ext cx="4763163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</a:pPr>
            <a:r>
              <a:rPr b="0" i="0" lang="de-DE" sz="1800" u="none" cap="none" strike="noStrike">
                <a:solidFill>
                  <a:srgbClr val="5597D3"/>
                </a:solidFill>
                <a:latin typeface="Arial"/>
                <a:ea typeface="Arial"/>
                <a:cs typeface="Arial"/>
                <a:sym typeface="Arial"/>
              </a:rPr>
              <a:t>Distance methods </a:t>
            </a: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better accuracy than </a:t>
            </a:r>
            <a:r>
              <a:rPr b="0" i="0" lang="de-DE" sz="1800" u="none" cap="none" strike="noStrike">
                <a:solidFill>
                  <a:srgbClr val="EB792A"/>
                </a:solidFill>
                <a:latin typeface="Arial"/>
                <a:ea typeface="Arial"/>
                <a:cs typeface="Arial"/>
                <a:sym typeface="Arial"/>
              </a:rPr>
              <a:t>forecasting methods</a:t>
            </a:r>
            <a:endParaRPr b="0" i="0" sz="1800" u="none" cap="none" strike="noStrike">
              <a:solidFill>
                <a:srgbClr val="EB79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</a:pPr>
            <a:r>
              <a:rPr b="0" i="0" lang="de-DE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Isolation Forest</a:t>
            </a: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very competitive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8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88" name="Google Shape;688;p28"/>
          <p:cNvSpPr txBox="1"/>
          <p:nvPr/>
        </p:nvSpPr>
        <p:spPr>
          <a:xfrm>
            <a:off x="0" y="6405100"/>
            <a:ext cx="75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John Paparrizos, Yuhao Kang, Paul Boniol, Ruey S. Tsay, Themis Palpanas, and Michael J. Franklin. 2022. TSB-UAD: an end-to-end benchmark suite for univariate time-series anomaly detection. Proc. VLDB Endow. 15, 8 (2022).</a:t>
            </a:r>
            <a:endParaRPr/>
          </a:p>
        </p:txBody>
      </p:sp>
      <p:sp>
        <p:nvSpPr>
          <p:cNvPr id="689" name="Google Shape;689;p28"/>
          <p:cNvSpPr txBox="1"/>
          <p:nvPr/>
        </p:nvSpPr>
        <p:spPr>
          <a:xfrm>
            <a:off x="7445829" y="6394876"/>
            <a:ext cx="3754077" cy="471879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fd67a42fe6_0_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Time Series Anomalies</a:t>
            </a:r>
            <a:endParaRPr/>
          </a:p>
        </p:txBody>
      </p:sp>
      <p:sp>
        <p:nvSpPr>
          <p:cNvPr id="74" name="Google Shape;74;g2fd67a42fe6_0_6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5" name="Google Shape;75;g2fd67a42fe6_0_6"/>
          <p:cNvSpPr txBox="1"/>
          <p:nvPr/>
        </p:nvSpPr>
        <p:spPr>
          <a:xfrm>
            <a:off x="7090924" y="0"/>
            <a:ext cx="510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ECML/PKDD 2024 Tutorial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Introduction to Machine Learning from Time Series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2fd67a42fe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576" y="174576"/>
            <a:ext cx="141372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fd67a42fe6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285" y="4415398"/>
            <a:ext cx="2327416" cy="7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9"/>
          <p:cNvSpPr txBox="1"/>
          <p:nvPr>
            <p:ph idx="1" type="body"/>
          </p:nvPr>
        </p:nvSpPr>
        <p:spPr>
          <a:xfrm>
            <a:off x="415600" y="1536633"/>
            <a:ext cx="4763163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 methods have better accuracy than forecasting methods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Isolation Forest is very competitive</a:t>
            </a:r>
            <a:endParaRPr b="1"/>
          </a:p>
          <a:p>
            <a:pPr indent="0" lvl="0" marL="1143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9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TSB-UAD Insights</a:t>
            </a:r>
            <a:endParaRPr/>
          </a:p>
        </p:txBody>
      </p:sp>
      <p:pic>
        <p:nvPicPr>
          <p:cNvPr id="696" name="Google Shape;6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8763" y="0"/>
            <a:ext cx="7013237" cy="6091833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9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98" name="Google Shape;698;p29"/>
          <p:cNvSpPr txBox="1"/>
          <p:nvPr/>
        </p:nvSpPr>
        <p:spPr>
          <a:xfrm>
            <a:off x="7445829" y="6386121"/>
            <a:ext cx="3754077" cy="471879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  <p:sp>
        <p:nvSpPr>
          <p:cNvPr id="699" name="Google Shape;699;p29"/>
          <p:cNvSpPr txBox="1"/>
          <p:nvPr/>
        </p:nvSpPr>
        <p:spPr>
          <a:xfrm>
            <a:off x="0" y="6405100"/>
            <a:ext cx="760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John Paparrizos, Yuhao Kang, Paul Boniol, Ruey S. Tsay, Themis Palpanas, and Michael J. Franklin. 2022. TSB-UAD: an end-to-end benchmark suite for univariate time-series anomaly detection. Proc. VLDB Endow. 15, 8 (2022).</a:t>
            </a:r>
            <a:endParaRPr/>
          </a:p>
        </p:txBody>
      </p:sp>
      <p:sp>
        <p:nvSpPr>
          <p:cNvPr id="700" name="Google Shape;700;p29"/>
          <p:cNvSpPr txBox="1"/>
          <p:nvPr>
            <p:ph idx="1" type="body"/>
          </p:nvPr>
        </p:nvSpPr>
        <p:spPr>
          <a:xfrm>
            <a:off x="415600" y="1536633"/>
            <a:ext cx="476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solidFill>
                  <a:srgbClr val="E27631"/>
                </a:solidFill>
                <a:latin typeface="Arial"/>
                <a:ea typeface="Arial"/>
                <a:cs typeface="Arial"/>
                <a:sym typeface="Arial"/>
              </a:rPr>
              <a:t>Forecasting methods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de-DE"/>
              <a:t>good at detecting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 point anomalies, but bad </a:t>
            </a:r>
            <a:r>
              <a:rPr lang="de-DE"/>
              <a:t>at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 detecting subsequence anomalies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de-DE"/>
              <a:t>There is no overall winner!</a:t>
            </a:r>
            <a:endParaRPr b="1"/>
          </a:p>
          <a:p>
            <a:pPr indent="0" lvl="0" marL="1143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g2fd67a42fe6_0_0"/>
          <p:cNvPicPr preferRelativeResize="0"/>
          <p:nvPr/>
        </p:nvPicPr>
        <p:blipFill rotWithShape="1">
          <a:blip r:embed="rId3">
            <a:alphaModFix/>
          </a:blip>
          <a:srcRect b="94444" l="0" r="0" t="0"/>
          <a:stretch/>
        </p:blipFill>
        <p:spPr>
          <a:xfrm>
            <a:off x="6323475" y="1066800"/>
            <a:ext cx="5868526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2fd67a42fe6_0_0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07" name="Google Shape;707;g2fd67a42fe6_0_0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Multivariate: TimeEval Insights</a:t>
            </a:r>
            <a:endParaRPr/>
          </a:p>
        </p:txBody>
      </p:sp>
      <p:pic>
        <p:nvPicPr>
          <p:cNvPr id="708" name="Google Shape;708;g2fd67a42fe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025" y="1447800"/>
            <a:ext cx="5807974" cy="473360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2fd67a42fe6_0_0"/>
          <p:cNvSpPr txBox="1"/>
          <p:nvPr>
            <p:ph idx="1" type="body"/>
          </p:nvPr>
        </p:nvSpPr>
        <p:spPr>
          <a:xfrm>
            <a:off x="415600" y="1536625"/>
            <a:ext cx="59685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k-Means and Telemanom stand out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Overall bad accuracy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Semi-supervised </a:t>
            </a:r>
            <a:r>
              <a:rPr lang="de-DE"/>
              <a:t>often exceed resource limits, but 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are outperforming unsupervised slightly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b="1" lang="de-DE"/>
              <a:t>There is no overall winner!</a:t>
            </a:r>
            <a:endParaRPr b="1"/>
          </a:p>
        </p:txBody>
      </p:sp>
      <p:sp>
        <p:nvSpPr>
          <p:cNvPr id="710" name="Google Shape;710;g2fd67a42fe6_0_0"/>
          <p:cNvSpPr/>
          <p:nvPr/>
        </p:nvSpPr>
        <p:spPr>
          <a:xfrm>
            <a:off x="7089175" y="1473700"/>
            <a:ext cx="1203900" cy="20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fd67a42fe6_0_0"/>
          <p:cNvSpPr/>
          <p:nvPr/>
        </p:nvSpPr>
        <p:spPr>
          <a:xfrm>
            <a:off x="7089175" y="4438650"/>
            <a:ext cx="1203900" cy="20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0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Multivariate: </a:t>
            </a:r>
            <a:r>
              <a:rPr lang="de-DE"/>
              <a:t>Datasets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 are too easy</a:t>
            </a:r>
            <a:endParaRPr/>
          </a:p>
        </p:txBody>
      </p:sp>
      <p:grpSp>
        <p:nvGrpSpPr>
          <p:cNvPr id="717" name="Google Shape;717;p30"/>
          <p:cNvGrpSpPr/>
          <p:nvPr/>
        </p:nvGrpSpPr>
        <p:grpSpPr>
          <a:xfrm>
            <a:off x="183399" y="1238581"/>
            <a:ext cx="8428156" cy="4934916"/>
            <a:chOff x="0" y="0"/>
            <a:chExt cx="8428156" cy="4934916"/>
          </a:xfrm>
        </p:grpSpPr>
        <p:sp>
          <p:nvSpPr>
            <p:cNvPr id="718" name="Google Shape;718;p30"/>
            <p:cNvSpPr/>
            <p:nvPr/>
          </p:nvSpPr>
          <p:spPr>
            <a:xfrm>
              <a:off x="0" y="0"/>
              <a:ext cx="8428156" cy="330200"/>
            </a:xfrm>
            <a:prstGeom prst="roundRect">
              <a:avLst>
                <a:gd fmla="val 0" name="adj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Max ROC-AUC per time series over all algorithms</a:t>
              </a:r>
              <a:endParaRPr/>
            </a:p>
          </p:txBody>
        </p:sp>
        <p:pic>
          <p:nvPicPr>
            <p:cNvPr descr="Bild" id="719" name="Google Shape;719;p30"/>
            <p:cNvPicPr preferRelativeResize="0"/>
            <p:nvPr/>
          </p:nvPicPr>
          <p:blipFill rotWithShape="1">
            <a:blip r:embed="rId3">
              <a:alphaModFix/>
            </a:blip>
            <a:srcRect b="0" l="0" r="0" t="3076"/>
            <a:stretch/>
          </p:blipFill>
          <p:spPr>
            <a:xfrm>
              <a:off x="0" y="431799"/>
              <a:ext cx="8428156" cy="45031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p30"/>
          <p:cNvSpPr txBox="1"/>
          <p:nvPr/>
        </p:nvSpPr>
        <p:spPr>
          <a:xfrm>
            <a:off x="8561479" y="1679889"/>
            <a:ext cx="15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E27631"/>
                </a:solidFill>
                <a:latin typeface="Arial"/>
                <a:ea typeface="Arial"/>
                <a:cs typeface="Arial"/>
                <a:sym typeface="Arial"/>
              </a:rPr>
              <a:t>Univariate</a:t>
            </a:r>
            <a:endParaRPr/>
          </a:p>
        </p:txBody>
      </p:sp>
      <p:sp>
        <p:nvSpPr>
          <p:cNvPr id="721" name="Google Shape;721;p30"/>
          <p:cNvSpPr txBox="1"/>
          <p:nvPr/>
        </p:nvSpPr>
        <p:spPr>
          <a:xfrm>
            <a:off x="8561479" y="2087896"/>
            <a:ext cx="18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C64F6E"/>
                </a:solidFill>
                <a:latin typeface="Arial"/>
                <a:ea typeface="Arial"/>
                <a:cs typeface="Arial"/>
                <a:sym typeface="Arial"/>
              </a:rPr>
              <a:t>Multivariate</a:t>
            </a:r>
            <a:endParaRPr/>
          </a:p>
        </p:txBody>
      </p:sp>
      <p:sp>
        <p:nvSpPr>
          <p:cNvPr id="722" name="Google Shape;722;p30"/>
          <p:cNvSpPr/>
          <p:nvPr/>
        </p:nvSpPr>
        <p:spPr>
          <a:xfrm>
            <a:off x="7721600" y="1769533"/>
            <a:ext cx="550200" cy="8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0"/>
          <p:cNvSpPr/>
          <p:nvPr/>
        </p:nvSpPr>
        <p:spPr>
          <a:xfrm>
            <a:off x="7721599" y="4546599"/>
            <a:ext cx="550200" cy="8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0"/>
          <p:cNvSpPr txBox="1"/>
          <p:nvPr/>
        </p:nvSpPr>
        <p:spPr>
          <a:xfrm>
            <a:off x="0" y="6333300"/>
            <a:ext cx="9314822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Phillip Wenig, Sebastian Schmidl, Thorsten Papenbrock: Anomaly Detectors for Multivariate Time Series: The Proof of the Pudding is in the Eating. Proceedings of the International Conference on Data Engineering Workshops (ICDEW), 2024. DOI:10.1109/ICDEW61823.2024.00018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0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726" name="Google Shape;726;p30"/>
          <p:cNvGrpSpPr/>
          <p:nvPr/>
        </p:nvGrpSpPr>
        <p:grpSpPr>
          <a:xfrm>
            <a:off x="8618375" y="4035825"/>
            <a:ext cx="3325836" cy="2080500"/>
            <a:chOff x="8923175" y="4035825"/>
            <a:chExt cx="3325836" cy="2080500"/>
          </a:xfrm>
        </p:grpSpPr>
        <p:sp>
          <p:nvSpPr>
            <p:cNvPr id="727" name="Google Shape;727;p30"/>
            <p:cNvSpPr/>
            <p:nvPr/>
          </p:nvSpPr>
          <p:spPr>
            <a:xfrm>
              <a:off x="8923211" y="4035825"/>
              <a:ext cx="3325800" cy="2080500"/>
            </a:xfrm>
            <a:prstGeom prst="roundRect">
              <a:avLst>
                <a:gd fmla="val 76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28" name="Google Shape;72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08675" y="4785590"/>
              <a:ext cx="3135550" cy="1243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Google Shape;729;p30"/>
            <p:cNvSpPr txBox="1"/>
            <p:nvPr/>
          </p:nvSpPr>
          <p:spPr>
            <a:xfrm>
              <a:off x="8923175" y="4057450"/>
              <a:ext cx="3325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500"/>
                <a:t>Univariate algorithm on multivariate time series:</a:t>
              </a:r>
              <a:endParaRPr b="1"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1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Multivariate: </a:t>
            </a:r>
            <a:r>
              <a:rPr lang="de-DE"/>
              <a:t>Datasets 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are too easy</a:t>
            </a:r>
            <a:endParaRPr/>
          </a:p>
        </p:txBody>
      </p:sp>
      <p:grpSp>
        <p:nvGrpSpPr>
          <p:cNvPr id="735" name="Google Shape;735;p31"/>
          <p:cNvGrpSpPr/>
          <p:nvPr/>
        </p:nvGrpSpPr>
        <p:grpSpPr>
          <a:xfrm>
            <a:off x="183399" y="1238581"/>
            <a:ext cx="8428156" cy="4934916"/>
            <a:chOff x="0" y="0"/>
            <a:chExt cx="8428156" cy="4934916"/>
          </a:xfrm>
        </p:grpSpPr>
        <p:sp>
          <p:nvSpPr>
            <p:cNvPr id="736" name="Google Shape;736;p31"/>
            <p:cNvSpPr/>
            <p:nvPr/>
          </p:nvSpPr>
          <p:spPr>
            <a:xfrm>
              <a:off x="0" y="0"/>
              <a:ext cx="8428156" cy="330200"/>
            </a:xfrm>
            <a:prstGeom prst="roundRect">
              <a:avLst>
                <a:gd fmla="val 0" name="adj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Max ROC-AUC per time series over all algorithms</a:t>
              </a:r>
              <a:endParaRPr/>
            </a:p>
          </p:txBody>
        </p:sp>
        <p:pic>
          <p:nvPicPr>
            <p:cNvPr descr="Bild" id="737" name="Google Shape;737;p31"/>
            <p:cNvPicPr preferRelativeResize="0"/>
            <p:nvPr/>
          </p:nvPicPr>
          <p:blipFill rotWithShape="1">
            <a:blip r:embed="rId3">
              <a:alphaModFix/>
            </a:blip>
            <a:srcRect b="0" l="0" r="0" t="3076"/>
            <a:stretch/>
          </p:blipFill>
          <p:spPr>
            <a:xfrm>
              <a:off x="0" y="431799"/>
              <a:ext cx="8428156" cy="45031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8" name="Google Shape;738;p31"/>
          <p:cNvSpPr txBox="1"/>
          <p:nvPr/>
        </p:nvSpPr>
        <p:spPr>
          <a:xfrm>
            <a:off x="8561479" y="1679889"/>
            <a:ext cx="15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E27631"/>
                </a:solidFill>
                <a:latin typeface="Arial"/>
                <a:ea typeface="Arial"/>
                <a:cs typeface="Arial"/>
                <a:sym typeface="Arial"/>
              </a:rPr>
              <a:t>Univariate</a:t>
            </a:r>
            <a:endParaRPr/>
          </a:p>
        </p:txBody>
      </p:sp>
      <p:sp>
        <p:nvSpPr>
          <p:cNvPr id="739" name="Google Shape;739;p31"/>
          <p:cNvSpPr txBox="1"/>
          <p:nvPr/>
        </p:nvSpPr>
        <p:spPr>
          <a:xfrm>
            <a:off x="8561479" y="2087896"/>
            <a:ext cx="18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C64F6E"/>
                </a:solidFill>
                <a:latin typeface="Arial"/>
                <a:ea typeface="Arial"/>
                <a:cs typeface="Arial"/>
                <a:sym typeface="Arial"/>
              </a:rPr>
              <a:t>Multivariate</a:t>
            </a:r>
            <a:endParaRPr/>
          </a:p>
        </p:txBody>
      </p:sp>
      <p:sp>
        <p:nvSpPr>
          <p:cNvPr id="740" name="Google Shape;740;p31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41" name="Google Shape;741;p31"/>
          <p:cNvSpPr txBox="1"/>
          <p:nvPr/>
        </p:nvSpPr>
        <p:spPr>
          <a:xfrm>
            <a:off x="0" y="6333300"/>
            <a:ext cx="9314822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Phillip Wenig, Sebastian Schmidl, Thorsten Papenbrock: Anomaly Detectors for Multivariate Time Series: The Proof of the Pudding is in the Eating. Proceedings of the International Conference on Data Engineering Workshops (ICDEW), 2024. DOI:10.1109/ICDEW61823.2024.00018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2" name="Google Shape;742;p31"/>
          <p:cNvGrpSpPr/>
          <p:nvPr/>
        </p:nvGrpSpPr>
        <p:grpSpPr>
          <a:xfrm>
            <a:off x="8618375" y="4035825"/>
            <a:ext cx="3325836" cy="2080500"/>
            <a:chOff x="8923175" y="4035825"/>
            <a:chExt cx="3325836" cy="2080500"/>
          </a:xfrm>
        </p:grpSpPr>
        <p:sp>
          <p:nvSpPr>
            <p:cNvPr id="743" name="Google Shape;743;p31"/>
            <p:cNvSpPr/>
            <p:nvPr/>
          </p:nvSpPr>
          <p:spPr>
            <a:xfrm>
              <a:off x="8923211" y="4035825"/>
              <a:ext cx="3325800" cy="2080500"/>
            </a:xfrm>
            <a:prstGeom prst="roundRect">
              <a:avLst>
                <a:gd fmla="val 76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4" name="Google Shape;74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08675" y="4785590"/>
              <a:ext cx="3135550" cy="1243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31"/>
            <p:cNvSpPr txBox="1"/>
            <p:nvPr/>
          </p:nvSpPr>
          <p:spPr>
            <a:xfrm>
              <a:off x="8923175" y="4057450"/>
              <a:ext cx="3325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500"/>
                <a:t>Univariate algorithm on multivariate time series:</a:t>
              </a:r>
              <a:endParaRPr b="1" sz="15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fd67a42fe6_0_3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Outlook</a:t>
            </a:r>
            <a:endParaRPr/>
          </a:p>
        </p:txBody>
      </p:sp>
      <p:sp>
        <p:nvSpPr>
          <p:cNvPr id="751" name="Google Shape;751;g2fd67a42fe6_0_37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52" name="Google Shape;752;g2fd67a42fe6_0_37"/>
          <p:cNvSpPr txBox="1"/>
          <p:nvPr/>
        </p:nvSpPr>
        <p:spPr>
          <a:xfrm>
            <a:off x="7090924" y="0"/>
            <a:ext cx="510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ECML/PKDD 2024 Tutorial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Introduction to Machine Learning from Time Series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g2fd67a42fe6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576" y="174576"/>
            <a:ext cx="141372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fd67a42fe6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688" y="4559000"/>
            <a:ext cx="1658625" cy="16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g2fd67a42fe6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024" y="1989004"/>
            <a:ext cx="2220520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760" name="Google Shape;760;g2fd67a42fe6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6828" y="1989004"/>
            <a:ext cx="2220530" cy="287999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761" name="Google Shape;761;g2fd67a42fe6_0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59" y="1989004"/>
            <a:ext cx="2210119" cy="288000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762" name="Google Shape;762;g2fd67a42fe6_0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8495" y="1989004"/>
            <a:ext cx="2114200" cy="287999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763" name="Google Shape;763;g2fd67a42fe6_0_48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64" name="Google Shape;764;g2fd67a42fe6_0_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42084" y="1989004"/>
            <a:ext cx="2176360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765" name="Google Shape;765;g2fd67a42fe6_0_48"/>
          <p:cNvSpPr txBox="1"/>
          <p:nvPr>
            <p:ph type="title"/>
          </p:nvPr>
        </p:nvSpPr>
        <p:spPr>
          <a:xfrm>
            <a:off x="415600" y="193617"/>
            <a:ext cx="11360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Recommended Reads</a:t>
            </a:r>
            <a:endParaRPr/>
          </a:p>
        </p:txBody>
      </p:sp>
      <p:sp>
        <p:nvSpPr>
          <p:cNvPr id="766" name="Google Shape;766;g2fd67a42fe6_0_48"/>
          <p:cNvSpPr/>
          <p:nvPr/>
        </p:nvSpPr>
        <p:spPr>
          <a:xfrm>
            <a:off x="2676284" y="3017052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38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Schmidl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PVLDB (2022)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https://doi.org/10.14778/3538598.3538602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2fd67a42fe6_0_48"/>
          <p:cNvSpPr/>
          <p:nvPr/>
        </p:nvSpPr>
        <p:spPr>
          <a:xfrm>
            <a:off x="5173091" y="3012109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38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Wenig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ICDEW (2024) </a:t>
            </a: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https://doi.org/10.1109/ICDEW61823.2024.00018</a:t>
            </a: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68" name="Google Shape;768;g2fd67a42fe6_0_48"/>
          <p:cNvSpPr/>
          <p:nvPr/>
        </p:nvSpPr>
        <p:spPr>
          <a:xfrm>
            <a:off x="139682" y="3012109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38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Paparrizos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PVLDB (2022) </a:t>
            </a: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https://doi.org/10.1109/ICDEW61823.2024.00018</a:t>
            </a: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69" name="Google Shape;769;g2fd67a42fe6_0_48"/>
          <p:cNvSpPr/>
          <p:nvPr/>
        </p:nvSpPr>
        <p:spPr>
          <a:xfrm>
            <a:off x="9986264" y="3012109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38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Blázquez-García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ACM Comput Surv (2021)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https://doi.org/10.1145/3444690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2fd67a42fe6_0_48"/>
          <p:cNvSpPr/>
          <p:nvPr/>
        </p:nvSpPr>
        <p:spPr>
          <a:xfrm>
            <a:off x="7590726" y="3012102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38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Wu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TKDE (2023)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https://doi.org/10.1109/TKDE.2021.3112126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2fd67a42fe6_0_48"/>
          <p:cNvSpPr txBox="1"/>
          <p:nvPr>
            <p:ph idx="1" type="body"/>
          </p:nvPr>
        </p:nvSpPr>
        <p:spPr>
          <a:xfrm>
            <a:off x="415600" y="1232899"/>
            <a:ext cx="11360700" cy="48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Evaluation and Survey Papers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2"/>
          <p:cNvSpPr txBox="1"/>
          <p:nvPr>
            <p:ph idx="1" type="body"/>
          </p:nvPr>
        </p:nvSpPr>
        <p:spPr>
          <a:xfrm>
            <a:off x="415600" y="1232899"/>
            <a:ext cx="11360700" cy="48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Metric</a:t>
            </a:r>
            <a:r>
              <a:rPr b="1" lang="de-DE"/>
              <a:t> Papers</a:t>
            </a:r>
            <a:endParaRPr b="1"/>
          </a:p>
        </p:txBody>
      </p:sp>
      <p:sp>
        <p:nvSpPr>
          <p:cNvPr id="777" name="Google Shape;777;p32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2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Recommended Reads</a:t>
            </a:r>
            <a:endParaRPr/>
          </a:p>
        </p:txBody>
      </p:sp>
      <p:pic>
        <p:nvPicPr>
          <p:cNvPr id="779" name="Google Shape;7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4103" y="2222309"/>
            <a:ext cx="2203960" cy="288000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780" name="Google Shape;78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1432" y="2222309"/>
            <a:ext cx="2147240" cy="287999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781" name="Google Shape;78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5972" y="2222309"/>
            <a:ext cx="2204762" cy="287999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782" name="Google Shape;782;p32"/>
          <p:cNvSpPr/>
          <p:nvPr/>
        </p:nvSpPr>
        <p:spPr>
          <a:xfrm>
            <a:off x="6223898" y="3253252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Tatbul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NeurIPS (2018)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https://doi.org/10.1145/3444690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2"/>
          <p:cNvSpPr/>
          <p:nvPr/>
        </p:nvSpPr>
        <p:spPr>
          <a:xfrm>
            <a:off x="8701052" y="3245414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Huet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KDD (2022)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https://doi.org/10.1145/3534678.3539339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2"/>
          <p:cNvSpPr/>
          <p:nvPr/>
        </p:nvSpPr>
        <p:spPr>
          <a:xfrm>
            <a:off x="3713043" y="3245414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Paparrizos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PVLDB (2022)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https://doi.org/10.14778/3551793.3551830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64003" y="2222309"/>
            <a:ext cx="1888600" cy="287999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786" name="Google Shape;786;p32"/>
          <p:cNvSpPr/>
          <p:nvPr/>
        </p:nvSpPr>
        <p:spPr>
          <a:xfrm>
            <a:off x="1373245" y="3253259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Sørbø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 Knowl Disc (2024)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https://doi.org/10.1007/s10618-023-00988-8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4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Future Work</a:t>
            </a:r>
            <a:endParaRPr/>
          </a:p>
        </p:txBody>
      </p:sp>
      <p:sp>
        <p:nvSpPr>
          <p:cNvPr id="792" name="Google Shape;792;p34"/>
          <p:cNvSpPr txBox="1"/>
          <p:nvPr>
            <p:ph idx="1" type="body"/>
          </p:nvPr>
        </p:nvSpPr>
        <p:spPr>
          <a:xfrm>
            <a:off x="415600" y="131717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 sz="2000">
                <a:latin typeface="Arial"/>
                <a:ea typeface="Arial"/>
                <a:cs typeface="Arial"/>
                <a:sym typeface="Arial"/>
              </a:rPr>
              <a:t>For Research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</a:pPr>
            <a:r>
              <a:rPr lang="de-DE" sz="1900"/>
              <a:t>A</a:t>
            </a:r>
            <a:r>
              <a:rPr lang="de-DE" sz="1900"/>
              <a:t>utomatic method selection and ensembling methods</a:t>
            </a:r>
            <a:endParaRPr sz="2100"/>
          </a:p>
          <a:p>
            <a:pPr indent="-298450" lvl="1" marL="914400" rtl="0" algn="l">
              <a:spcBef>
                <a:spcPts val="600"/>
              </a:spcBef>
              <a:spcAft>
                <a:spcPts val="0"/>
              </a:spcAft>
              <a:buSzPts val="1100"/>
              <a:buChar char="○"/>
            </a:pPr>
            <a:r>
              <a:rPr lang="de-DE" sz="1700">
                <a:solidFill>
                  <a:schemeClr val="dk1"/>
                </a:solidFill>
              </a:rPr>
              <a:t>No one-size-fits-all solution, but already 100s of methods</a:t>
            </a:r>
            <a:endParaRPr sz="11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More and better benchmarks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-DE" sz="1600">
                <a:latin typeface="Arial"/>
                <a:ea typeface="Arial"/>
                <a:cs typeface="Arial"/>
                <a:sym typeface="Arial"/>
              </a:rPr>
              <a:t>Existing benchmark datasets have flaws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-DE" sz="1600">
                <a:latin typeface="Arial"/>
                <a:ea typeface="Arial"/>
                <a:cs typeface="Arial"/>
                <a:sym typeface="Arial"/>
              </a:rPr>
              <a:t>Existing evaluations are biased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 sz="2000"/>
              <a:t>T</a:t>
            </a:r>
            <a:r>
              <a:rPr lang="de-DE" sz="2000">
                <a:latin typeface="Arial"/>
                <a:ea typeface="Arial"/>
                <a:cs typeface="Arial"/>
                <a:sym typeface="Arial"/>
              </a:rPr>
              <a:t>S Foundation Models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Explainability / Precursor Detection / Anomaly Classification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 sz="2000"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lang="de-DE" sz="2000"/>
              <a:t>a</a:t>
            </a:r>
            <a:r>
              <a:rPr b="1" lang="de-DE" sz="2000">
                <a:latin typeface="Arial"/>
                <a:ea typeface="Arial"/>
                <a:cs typeface="Arial"/>
                <a:sym typeface="Arial"/>
              </a:rPr>
              <a:t>eon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Add more detectors (especially deep learning)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Add missing metrics</a:t>
            </a:r>
            <a:endParaRPr/>
          </a:p>
        </p:txBody>
      </p:sp>
      <p:pic>
        <p:nvPicPr>
          <p:cNvPr id="793" name="Google Shape;7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815" y="5335150"/>
            <a:ext cx="1172515" cy="882472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34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3"/>
          <p:cNvSpPr txBox="1"/>
          <p:nvPr>
            <p:ph type="title"/>
          </p:nvPr>
        </p:nvSpPr>
        <p:spPr>
          <a:xfrm>
            <a:off x="1824683" y="2085603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Example code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3"/>
          <p:cNvSpPr txBox="1"/>
          <p:nvPr/>
        </p:nvSpPr>
        <p:spPr>
          <a:xfrm>
            <a:off x="1824683" y="2955837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de-DE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M.Middlehurst@uea.ac.uk</a:t>
            </a:r>
            <a:endParaRPr/>
          </a:p>
        </p:txBody>
      </p:sp>
      <p:sp>
        <p:nvSpPr>
          <p:cNvPr id="801" name="Google Shape;801;p33"/>
          <p:cNvSpPr txBox="1"/>
          <p:nvPr/>
        </p:nvSpPr>
        <p:spPr>
          <a:xfrm>
            <a:off x="1846717" y="3650098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de-DE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part6_anomaly_detection.ipynb</a:t>
            </a:r>
            <a:endParaRPr/>
          </a:p>
        </p:txBody>
      </p:sp>
      <p:sp>
        <p:nvSpPr>
          <p:cNvPr id="802" name="Google Shape;802;p33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fd67a42fe6_0_57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Thank you!</a:t>
            </a:r>
            <a:endParaRPr/>
          </a:p>
        </p:txBody>
      </p:sp>
      <p:sp>
        <p:nvSpPr>
          <p:cNvPr id="808" name="Google Shape;808;g2fd67a42fe6_0_573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09" name="Google Shape;809;g2fd67a42fe6_0_573"/>
          <p:cNvSpPr txBox="1"/>
          <p:nvPr/>
        </p:nvSpPr>
        <p:spPr>
          <a:xfrm>
            <a:off x="7090924" y="0"/>
            <a:ext cx="510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ECML/PKDD 2024 Tutorial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Introduction to Machine Learning from Time Series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g2fd67a42fe6_0_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576" y="174576"/>
            <a:ext cx="1413725" cy="1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2fd67a42fe6_0_573"/>
          <p:cNvSpPr txBox="1"/>
          <p:nvPr/>
        </p:nvSpPr>
        <p:spPr>
          <a:xfrm>
            <a:off x="3322050" y="5307250"/>
            <a:ext cx="55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NEXT: Deep Learning </a:t>
            </a:r>
            <a:r>
              <a:rPr lang="de-DE" sz="1600">
                <a:solidFill>
                  <a:srgbClr val="606C71"/>
                </a:solidFill>
              </a:rPr>
              <a:t>by Ali Ismail-Fawaz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</a:t>
            </a:r>
            <a:r>
              <a:rPr lang="de-DE"/>
              <a:t>y Taxonomy</a:t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4587975" y="1645488"/>
            <a:ext cx="30039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Types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551775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2466613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4"/>
          <p:cNvCxnSpPr>
            <a:stCxn id="83" idx="1"/>
            <a:endCxn id="87" idx="0"/>
          </p:cNvCxnSpPr>
          <p:nvPr/>
        </p:nvCxnSpPr>
        <p:spPr>
          <a:xfrm flipH="1">
            <a:off x="2260575" y="1828038"/>
            <a:ext cx="2327400" cy="5388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" name="Google Shape;88;p4"/>
          <p:cNvCxnSpPr>
            <a:stCxn id="83" idx="3"/>
            <a:endCxn id="89" idx="0"/>
          </p:cNvCxnSpPr>
          <p:nvPr/>
        </p:nvCxnSpPr>
        <p:spPr>
          <a:xfrm>
            <a:off x="7591875" y="1828038"/>
            <a:ext cx="2296800" cy="5388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" name="Google Shape;90;p4"/>
          <p:cNvCxnSpPr>
            <a:stCxn id="83" idx="2"/>
            <a:endCxn id="91" idx="0"/>
          </p:cNvCxnSpPr>
          <p:nvPr/>
        </p:nvCxnSpPr>
        <p:spPr>
          <a:xfrm flipH="1" rot="-5400000">
            <a:off x="5912025" y="2188488"/>
            <a:ext cx="356400" cy="600"/>
          </a:xfrm>
          <a:prstGeom prst="curvedConnector3">
            <a:avLst>
              <a:gd fmla="val 4997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" name="Google Shape;87;p4"/>
          <p:cNvSpPr/>
          <p:nvPr/>
        </p:nvSpPr>
        <p:spPr>
          <a:xfrm>
            <a:off x="1509550" y="2366850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5338850" y="2366838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Subsequence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4"/>
          <p:cNvCxnSpPr>
            <a:stCxn id="87" idx="1"/>
            <a:endCxn id="84" idx="0"/>
          </p:cNvCxnSpPr>
          <p:nvPr/>
        </p:nvCxnSpPr>
        <p:spPr>
          <a:xfrm flipH="1">
            <a:off x="1302850" y="2549400"/>
            <a:ext cx="2067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" name="Google Shape;93;p4"/>
          <p:cNvCxnSpPr>
            <a:stCxn id="87" idx="3"/>
            <a:endCxn id="85" idx="0"/>
          </p:cNvCxnSpPr>
          <p:nvPr/>
        </p:nvCxnSpPr>
        <p:spPr>
          <a:xfrm>
            <a:off x="3011650" y="2549400"/>
            <a:ext cx="2061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" name="Google Shape;94;p4"/>
          <p:cNvSpPr/>
          <p:nvPr/>
        </p:nvSpPr>
        <p:spPr>
          <a:xfrm>
            <a:off x="4381450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296288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4"/>
          <p:cNvCxnSpPr>
            <a:stCxn id="91" idx="1"/>
            <a:endCxn id="94" idx="0"/>
          </p:cNvCxnSpPr>
          <p:nvPr/>
        </p:nvCxnSpPr>
        <p:spPr>
          <a:xfrm flipH="1">
            <a:off x="5132450" y="2549388"/>
            <a:ext cx="2064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" name="Google Shape;97;p4"/>
          <p:cNvCxnSpPr>
            <a:stCxn id="91" idx="3"/>
            <a:endCxn id="95" idx="0"/>
          </p:cNvCxnSpPr>
          <p:nvPr/>
        </p:nvCxnSpPr>
        <p:spPr>
          <a:xfrm>
            <a:off x="6840950" y="2549388"/>
            <a:ext cx="2064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" name="Google Shape;89;p4"/>
          <p:cNvSpPr/>
          <p:nvPr/>
        </p:nvSpPr>
        <p:spPr>
          <a:xfrm>
            <a:off x="9137675" y="2366850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8211125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0125963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4"/>
          <p:cNvCxnSpPr>
            <a:stCxn id="89" idx="1"/>
            <a:endCxn id="98" idx="0"/>
          </p:cNvCxnSpPr>
          <p:nvPr/>
        </p:nvCxnSpPr>
        <p:spPr>
          <a:xfrm flipH="1">
            <a:off x="8962175" y="2549400"/>
            <a:ext cx="1755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" name="Google Shape;101;p4"/>
          <p:cNvCxnSpPr>
            <a:stCxn id="89" idx="3"/>
            <a:endCxn id="99" idx="0"/>
          </p:cNvCxnSpPr>
          <p:nvPr/>
        </p:nvCxnSpPr>
        <p:spPr>
          <a:xfrm>
            <a:off x="10639775" y="2549400"/>
            <a:ext cx="2373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8475" y="3724324"/>
            <a:ext cx="2327401" cy="77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25" y="3724319"/>
            <a:ext cx="2327401" cy="77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8797" y="3724323"/>
            <a:ext cx="2327416" cy="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3313" y="4983700"/>
            <a:ext cx="2327425" cy="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3972" y="4983698"/>
            <a:ext cx="2327416" cy="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83650" y="4983700"/>
            <a:ext cx="2327425" cy="7708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-1" y="6410188"/>
            <a:ext cx="89621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Phillip Wenig, Sebastian Schmidl, Thorsten Papenbrock: Anomaly Detectors for Multivariate Time Series: The Proof of the Pudding is in the Eating. Proceedings of the International Conference on Data Engineering Workshops (ICDEW), 2024. DOI:10.1109/ICDEW61823.2024.00018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5"/>
          <p:cNvSpPr/>
          <p:nvPr/>
        </p:nvSpPr>
        <p:spPr>
          <a:xfrm>
            <a:off x="415601" y="1185706"/>
            <a:ext cx="11360800" cy="5385916"/>
          </a:xfrm>
          <a:prstGeom prst="ellipse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25"/>
          <p:cNvSpPr/>
          <p:nvPr/>
        </p:nvSpPr>
        <p:spPr>
          <a:xfrm>
            <a:off x="991547" y="1517302"/>
            <a:ext cx="8078875" cy="4300184"/>
          </a:xfrm>
          <a:prstGeom prst="ellipse">
            <a:avLst/>
          </a:prstGeom>
          <a:gradFill>
            <a:gsLst>
              <a:gs pos="0">
                <a:srgbClr val="FFAF82"/>
              </a:gs>
              <a:gs pos="35000">
                <a:srgbClr val="FFC5A7"/>
              </a:gs>
              <a:gs pos="100000">
                <a:srgbClr val="FFE8DA"/>
              </a:gs>
            </a:gsLst>
            <a:lin ang="16200000" scaled="0"/>
          </a:gradFill>
          <a:ln cap="flat" cmpd="sng" w="9525">
            <a:solidFill>
              <a:srgbClr val="EB792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5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Datasets repositories</a:t>
            </a:r>
            <a:endParaRPr/>
          </a:p>
        </p:txBody>
      </p:sp>
      <p:sp>
        <p:nvSpPr>
          <p:cNvPr id="819" name="Google Shape;819;p25"/>
          <p:cNvSpPr/>
          <p:nvPr/>
        </p:nvSpPr>
        <p:spPr>
          <a:xfrm>
            <a:off x="2031586" y="3347415"/>
            <a:ext cx="2753511" cy="1752465"/>
          </a:xfrm>
          <a:prstGeom prst="ellipse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25"/>
          <p:cNvSpPr/>
          <p:nvPr/>
        </p:nvSpPr>
        <p:spPr>
          <a:xfrm>
            <a:off x="5419579" y="3650515"/>
            <a:ext cx="1425677" cy="727587"/>
          </a:xfrm>
          <a:prstGeom prst="ellipse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6000" lIns="91425" spcFirstLastPara="1" rIns="91425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NASA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973" y="3965719"/>
            <a:ext cx="1840736" cy="42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1740" y="3298227"/>
            <a:ext cx="1166092" cy="116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25"/>
          <p:cNvGrpSpPr/>
          <p:nvPr/>
        </p:nvGrpSpPr>
        <p:grpSpPr>
          <a:xfrm>
            <a:off x="7476266" y="3045289"/>
            <a:ext cx="1214900" cy="1346460"/>
            <a:chOff x="797375" y="1521251"/>
            <a:chExt cx="1214900" cy="1346460"/>
          </a:xfrm>
        </p:grpSpPr>
        <p:pic>
          <p:nvPicPr>
            <p:cNvPr id="824" name="Google Shape;824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4934" y="1521251"/>
              <a:ext cx="1045477" cy="1050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25"/>
            <p:cNvSpPr txBox="1"/>
            <p:nvPr/>
          </p:nvSpPr>
          <p:spPr>
            <a:xfrm>
              <a:off x="797375" y="2516199"/>
              <a:ext cx="1214900" cy="351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6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TSB-UAD</a:t>
              </a:r>
              <a:endParaRPr/>
            </a:p>
          </p:txBody>
        </p:sp>
      </p:grpSp>
      <p:sp>
        <p:nvSpPr>
          <p:cNvPr id="826" name="Google Shape;826;p25"/>
          <p:cNvSpPr/>
          <p:nvPr/>
        </p:nvSpPr>
        <p:spPr>
          <a:xfrm>
            <a:off x="3654230" y="1661734"/>
            <a:ext cx="2753511" cy="1752465"/>
          </a:xfrm>
          <a:prstGeom prst="ellipse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7" name="Google Shape;827;p25"/>
          <p:cNvGrpSpPr/>
          <p:nvPr/>
        </p:nvGrpSpPr>
        <p:grpSpPr>
          <a:xfrm>
            <a:off x="4423535" y="1952664"/>
            <a:ext cx="1214900" cy="1313080"/>
            <a:chOff x="1966102" y="2486580"/>
            <a:chExt cx="1214900" cy="1313080"/>
          </a:xfrm>
        </p:grpSpPr>
        <p:pic>
          <p:nvPicPr>
            <p:cNvPr id="828" name="Google Shape;828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50814" y="2486580"/>
              <a:ext cx="1045477" cy="983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25"/>
            <p:cNvSpPr txBox="1"/>
            <p:nvPr/>
          </p:nvSpPr>
          <p:spPr>
            <a:xfrm>
              <a:off x="1966102" y="3448148"/>
              <a:ext cx="1214900" cy="351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6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HEX/UCR</a:t>
              </a:r>
              <a:endParaRPr/>
            </a:p>
          </p:txBody>
        </p:sp>
      </p:grpSp>
      <p:sp>
        <p:nvSpPr>
          <p:cNvPr id="830" name="Google Shape;830;p25"/>
          <p:cNvSpPr/>
          <p:nvPr/>
        </p:nvSpPr>
        <p:spPr>
          <a:xfrm>
            <a:off x="4549886" y="4800333"/>
            <a:ext cx="1425677" cy="727587"/>
          </a:xfrm>
          <a:prstGeom prst="ellipse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520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25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</a:t>
            </a:r>
            <a:r>
              <a:rPr lang="de-DE"/>
              <a:t>y Taxonomy</a:t>
            </a:r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0" y="6479972"/>
            <a:ext cx="7033846" cy="378028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  <p:grpSp>
        <p:nvGrpSpPr>
          <p:cNvPr id="116" name="Google Shape;116;p5"/>
          <p:cNvGrpSpPr/>
          <p:nvPr/>
        </p:nvGrpSpPr>
        <p:grpSpPr>
          <a:xfrm>
            <a:off x="994131" y="1121926"/>
            <a:ext cx="4259970" cy="4750031"/>
            <a:chOff x="4483510" y="1296015"/>
            <a:chExt cx="4925960" cy="5212940"/>
          </a:xfrm>
        </p:grpSpPr>
        <p:pic>
          <p:nvPicPr>
            <p:cNvPr id="117" name="Google Shape;117;p5"/>
            <p:cNvPicPr preferRelativeResize="0"/>
            <p:nvPr/>
          </p:nvPicPr>
          <p:blipFill rotWithShape="1">
            <a:blip r:embed="rId3">
              <a:alphaModFix/>
            </a:blip>
            <a:srcRect b="873" l="0" r="0" t="-1"/>
            <a:stretch/>
          </p:blipFill>
          <p:spPr>
            <a:xfrm>
              <a:off x="4638827" y="1319008"/>
              <a:ext cx="4770643" cy="5189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5"/>
            <p:cNvSpPr/>
            <p:nvPr/>
          </p:nvSpPr>
          <p:spPr>
            <a:xfrm>
              <a:off x="4483510" y="1296015"/>
              <a:ext cx="383458" cy="2261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026012" y="1299343"/>
              <a:ext cx="383458" cy="2261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5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1" name="Google Shape;121;p5"/>
          <p:cNvSpPr txBox="1"/>
          <p:nvPr>
            <p:ph idx="1" type="body"/>
          </p:nvPr>
        </p:nvSpPr>
        <p:spPr>
          <a:xfrm>
            <a:off x="6087450" y="1121925"/>
            <a:ext cx="5688900" cy="49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Anomaly Arity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for multivariate time series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how many channels are affected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/>
              <a:t>n-ary anomaly</a:t>
            </a:r>
            <a:r>
              <a:rPr lang="de-DE"/>
              <a:t>:</a:t>
            </a:r>
            <a:br>
              <a:rPr lang="de-DE"/>
            </a:br>
            <a:r>
              <a:rPr lang="de-DE"/>
              <a:t>anomaly affects </a:t>
            </a:r>
            <a:r>
              <a:rPr i="1" lang="de-DE"/>
              <a:t>n</a:t>
            </a:r>
            <a:r>
              <a:rPr lang="de-DE"/>
              <a:t> channels/dimensions of the time series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/>
              <a:t>Real-world examples</a:t>
            </a:r>
            <a:endParaRPr/>
          </a:p>
        </p:txBody>
      </p:sp>
      <p:pic>
        <p:nvPicPr>
          <p:cNvPr descr="https://github.com/TheDatumOrg/TSB-UAD/raw/main/assets/figures_data/display_data.jpg" id="127" name="Google Shape;1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75" y="1967263"/>
            <a:ext cx="11982252" cy="29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0" y="6581001"/>
            <a:ext cx="46044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TSB-UAD repository.</a:t>
            </a:r>
            <a:endParaRPr/>
          </a:p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2212950" y="1171325"/>
            <a:ext cx="1945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accent2"/>
                </a:solidFill>
              </a:rPr>
              <a:t>global point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6162575" y="5420885"/>
            <a:ext cx="1945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accent2"/>
                </a:solidFill>
              </a:rPr>
              <a:t>multiple similar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10141325" y="5420884"/>
            <a:ext cx="1945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accent2"/>
                </a:solidFill>
              </a:rPr>
              <a:t>contextual</a:t>
            </a:r>
            <a:r>
              <a:rPr b="1" lang="de-DE" sz="1600">
                <a:solidFill>
                  <a:schemeClr val="accent2"/>
                </a:solidFill>
              </a:rPr>
              <a:t> point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04875" y="5420881"/>
            <a:ext cx="2525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accent2"/>
                </a:solidFill>
              </a:rPr>
              <a:t>global subsequence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5045675" y="1171325"/>
            <a:ext cx="3062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accent2"/>
                </a:solidFill>
              </a:rPr>
              <a:t>contextual</a:t>
            </a:r>
            <a:r>
              <a:rPr b="1" lang="de-DE" sz="1600">
                <a:solidFill>
                  <a:schemeClr val="accent2"/>
                </a:solidFill>
              </a:rPr>
              <a:t> subsequence</a:t>
            </a:r>
            <a:endParaRPr b="1" sz="1600">
              <a:solidFill>
                <a:schemeClr val="accent2"/>
              </a:solidFill>
            </a:endParaRPr>
          </a:p>
        </p:txBody>
      </p:sp>
      <p:cxnSp>
        <p:nvCxnSpPr>
          <p:cNvPr id="135" name="Google Shape;135;p24"/>
          <p:cNvCxnSpPr>
            <a:stCxn id="130" idx="2"/>
          </p:cNvCxnSpPr>
          <p:nvPr/>
        </p:nvCxnSpPr>
        <p:spPr>
          <a:xfrm>
            <a:off x="3185850" y="1572425"/>
            <a:ext cx="4800" cy="281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4"/>
          <p:cNvCxnSpPr>
            <a:stCxn id="134" idx="2"/>
          </p:cNvCxnSpPr>
          <p:nvPr/>
        </p:nvCxnSpPr>
        <p:spPr>
          <a:xfrm flipH="1">
            <a:off x="5528825" y="1572425"/>
            <a:ext cx="1048200" cy="431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4"/>
          <p:cNvCxnSpPr>
            <a:stCxn id="133" idx="0"/>
          </p:cNvCxnSpPr>
          <p:nvPr/>
        </p:nvCxnSpPr>
        <p:spPr>
          <a:xfrm rot="10800000">
            <a:off x="1290775" y="4960381"/>
            <a:ext cx="76800" cy="460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4"/>
          <p:cNvCxnSpPr>
            <a:stCxn id="131" idx="0"/>
          </p:cNvCxnSpPr>
          <p:nvPr/>
        </p:nvCxnSpPr>
        <p:spPr>
          <a:xfrm rot="10800000">
            <a:off x="7127675" y="4969985"/>
            <a:ext cx="7800" cy="450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4"/>
          <p:cNvCxnSpPr>
            <a:stCxn id="132" idx="0"/>
          </p:cNvCxnSpPr>
          <p:nvPr/>
        </p:nvCxnSpPr>
        <p:spPr>
          <a:xfrm flipH="1" rot="10800000">
            <a:off x="11114225" y="4950784"/>
            <a:ext cx="1200" cy="470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d67a42fe6_0_1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Detection Methods</a:t>
            </a:r>
            <a:endParaRPr/>
          </a:p>
        </p:txBody>
      </p:sp>
      <p:sp>
        <p:nvSpPr>
          <p:cNvPr id="145" name="Google Shape;145;g2fd67a42fe6_0_14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6" name="Google Shape;146;g2fd67a42fe6_0_14"/>
          <p:cNvSpPr txBox="1"/>
          <p:nvPr/>
        </p:nvSpPr>
        <p:spPr>
          <a:xfrm>
            <a:off x="7090924" y="0"/>
            <a:ext cx="510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ECML/PKDD 2024 Tutorial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Introduction to Machine Learning from Time Series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2fd67a42fe6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576" y="174576"/>
            <a:ext cx="141372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fd67a42fe6_0_14"/>
          <p:cNvPicPr preferRelativeResize="0"/>
          <p:nvPr/>
        </p:nvPicPr>
        <p:blipFill rotWithShape="1">
          <a:blip r:embed="rId4">
            <a:alphaModFix/>
          </a:blip>
          <a:srcRect b="0" l="0" r="57090" t="66626"/>
          <a:stretch/>
        </p:blipFill>
        <p:spPr>
          <a:xfrm>
            <a:off x="4280450" y="4674950"/>
            <a:ext cx="3631100" cy="112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Research Domains</a:t>
            </a:r>
            <a:endParaRPr/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 b="2" l="-3294" r="-3246" t="54"/>
          <a:stretch/>
        </p:blipFill>
        <p:spPr>
          <a:xfrm>
            <a:off x="450850" y="1417638"/>
            <a:ext cx="11291888" cy="495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Sebastian Schmidl, Phillip Wenig, Thorsten Papenbrock: Anomaly Detection in Time Series: A Comprehensive Evaluation. PVLDB 9:(15), 2022. DOI:10.14778/3538598.3538602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Matthew Middlehurst</dc:creator>
</cp:coreProperties>
</file>